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7"/>
  </p:notesMasterIdLst>
  <p:sldIdLst>
    <p:sldId id="256" r:id="rId2"/>
    <p:sldId id="475" r:id="rId3"/>
    <p:sldId id="612" r:id="rId4"/>
    <p:sldId id="619" r:id="rId5"/>
    <p:sldId id="638" r:id="rId6"/>
    <p:sldId id="630" r:id="rId7"/>
    <p:sldId id="625" r:id="rId8"/>
    <p:sldId id="639" r:id="rId9"/>
    <p:sldId id="626" r:id="rId10"/>
    <p:sldId id="627" r:id="rId11"/>
    <p:sldId id="623" r:id="rId12"/>
    <p:sldId id="628" r:id="rId13"/>
    <p:sldId id="620" r:id="rId14"/>
    <p:sldId id="629" r:id="rId15"/>
    <p:sldId id="621" r:id="rId16"/>
    <p:sldId id="624" r:id="rId17"/>
    <p:sldId id="640" r:id="rId18"/>
    <p:sldId id="642" r:id="rId19"/>
    <p:sldId id="637" r:id="rId20"/>
    <p:sldId id="622" r:id="rId21"/>
    <p:sldId id="631" r:id="rId22"/>
    <p:sldId id="632" r:id="rId23"/>
    <p:sldId id="633" r:id="rId24"/>
    <p:sldId id="635" r:id="rId25"/>
    <p:sldId id="634" r:id="rId26"/>
  </p:sldIdLst>
  <p:sldSz cx="9144000" cy="5715000" type="screen16x10"/>
  <p:notesSz cx="6858000" cy="9144000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1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0E4"/>
    <a:srgbClr val="00B050"/>
    <a:srgbClr val="9BBB59"/>
    <a:srgbClr val="FCDDCF"/>
    <a:srgbClr val="D0D8E8"/>
    <a:srgbClr val="FFFFFF"/>
    <a:srgbClr val="0070C0"/>
    <a:srgbClr val="95B3D7"/>
    <a:srgbClr val="9DE68C"/>
    <a:srgbClr val="C2F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6" autoAdjust="0"/>
    <p:restoredTop sz="90993" autoAdjust="0"/>
  </p:normalViewPr>
  <p:slideViewPr>
    <p:cSldViewPr>
      <p:cViewPr varScale="1">
        <p:scale>
          <a:sx n="133" d="100"/>
          <a:sy n="133" d="100"/>
        </p:scale>
        <p:origin x="1264" y="184"/>
      </p:cViewPr>
      <p:guideLst>
        <p:guide orient="horz" pos="1800"/>
        <p:guide pos="12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93253-51AE-4C40-AB6B-AA3A7DF4D210}" type="datetimeFigureOut">
              <a:rPr lang="en-US" smtClean="0"/>
              <a:pPr/>
              <a:t>10/23/25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729AB-B77D-48AE-AA10-D1BD2B4D03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0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[picture: polling is like mashing the F5 key to refresh a webpage over and over. asynchronous notification is like when you get a ding on your phone.]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5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running code as normal, and then a SIGINT happens. control transfers to the handler, but when the handler is done, we resume back where we were in the normal code, unlike a java exception.]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26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[picture: </a:t>
            </a:r>
            <a:r>
              <a:rPr lang="en-US" dirty="0" err="1"/>
              <a:t>Kenshiro</a:t>
            </a:r>
            <a:r>
              <a:rPr lang="en-US" dirty="0"/>
              <a:t> from Fist of the North Star saying "you are already dead." (that's what the </a:t>
            </a:r>
            <a:r>
              <a:rPr lang="en-US" dirty="0" err="1"/>
              <a:t>japanese</a:t>
            </a:r>
            <a:r>
              <a:rPr lang="en-US" dirty="0"/>
              <a:t> text means)]</a:t>
            </a:r>
          </a:p>
          <a:p>
            <a:r>
              <a:rPr lang="en-US" dirty="0"/>
              <a:t>-</a:t>
            </a:r>
            <a:r>
              <a:rPr lang="en-US" baseline="0" dirty="0"/>
              <a:t> "segmentation violation" is why it's SIGSEGV</a:t>
            </a:r>
          </a:p>
          <a:p>
            <a:r>
              <a:rPr lang="en-US" baseline="0" dirty="0"/>
              <a:t>- SIGFPE = Floating Point Exception, but it happens for integer divides by 0 too</a:t>
            </a:r>
            <a:r>
              <a:rPr lang="mr-IN" baseline="0" dirty="0"/>
              <a:t>…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95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3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process calls fork. it is duplicated in its entirety, and a new "child" process is born.]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90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tree of processes, rooted at </a:t>
            </a:r>
            <a:r>
              <a:rPr lang="en-US" dirty="0" err="1"/>
              <a:t>systemd</a:t>
            </a:r>
            <a:r>
              <a:rPr lang="en-US" dirty="0"/>
              <a:t>. it spawns daemon processes. </a:t>
            </a:r>
            <a:r>
              <a:rPr lang="en-US" dirty="0" err="1"/>
              <a:t>sshd</a:t>
            </a:r>
            <a:r>
              <a:rPr lang="en-US" dirty="0"/>
              <a:t> spawns bash processes. and then when you run commands in bash, it spawns a process for each command.]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7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[picture: a bomb with a fork in it]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61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[diagram: a process forks and creates a cloned child… and then the child calls </a:t>
            </a:r>
            <a:r>
              <a:rPr lang="en-US" dirty="0" err="1"/>
              <a:t>execvp</a:t>
            </a:r>
            <a:r>
              <a:rPr lang="en-US" dirty="0"/>
              <a:t>() and transforms into a new program within the same process]</a:t>
            </a:r>
          </a:p>
          <a:p>
            <a:r>
              <a:rPr lang="en-US" dirty="0"/>
              <a:t>- apparently this "fork-exec" model was originally</a:t>
            </a:r>
            <a:r>
              <a:rPr lang="en-US" baseline="0" dirty="0"/>
              <a:t> implemented because it was</a:t>
            </a:r>
            <a:r>
              <a:rPr lang="mr-IN" baseline="0" dirty="0"/>
              <a:t>…</a:t>
            </a:r>
            <a:r>
              <a:rPr lang="en-US" baseline="0" dirty="0"/>
              <a:t> super easy and they were lazy</a:t>
            </a:r>
          </a:p>
          <a:p>
            <a:r>
              <a:rPr lang="en-US" baseline="0" dirty="0"/>
              <a:t>- this is not a great fit for modern architectures/OSes and so they often optimize it or provide a separate OS API to spawn a new process in one step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39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* many, but not all. -_-</a:t>
            </a:r>
          </a:p>
          <a:p>
            <a:r>
              <a:rPr lang="en-US" dirty="0"/>
              <a:t>	- you really, really have to read the docs.</a:t>
            </a:r>
          </a:p>
          <a:p>
            <a:pPr marL="171450" indent="-171450">
              <a:buFontTx/>
              <a:buChar char="-"/>
            </a:pPr>
            <a:r>
              <a:rPr lang="en-US" dirty="0"/>
              <a:t>technically </a:t>
            </a:r>
            <a:r>
              <a:rPr lang="en-US" b="1" dirty="0" err="1"/>
              <a:t>errno</a:t>
            </a:r>
            <a:r>
              <a:rPr lang="en-US" b="0" dirty="0"/>
              <a:t> is a </a:t>
            </a:r>
            <a:r>
              <a:rPr lang="en-US" b="0" i="1" dirty="0"/>
              <a:t>thread-local</a:t>
            </a:r>
            <a:r>
              <a:rPr lang="en-US" b="0" i="0" dirty="0"/>
              <a:t> variable, which is somewhere between global and local. but it’s still an extremely bad and antiquated design.</a:t>
            </a:r>
          </a:p>
          <a:p>
            <a:pPr marL="171450" indent="-171450">
              <a:buFontTx/>
              <a:buChar char="-"/>
            </a:pPr>
            <a:r>
              <a:rPr lang="en-US" b="0" i="0" dirty="0"/>
              <a:t>some functions also have no way to “return an impossible value,” in which case it’s your responsibility to </a:t>
            </a:r>
            <a:r>
              <a:rPr lang="en-US" b="0" i="1" dirty="0"/>
              <a:t>set </a:t>
            </a:r>
            <a:r>
              <a:rPr lang="en-US" b="0" i="1" dirty="0" err="1"/>
              <a:t>errno</a:t>
            </a:r>
            <a:r>
              <a:rPr lang="en-US" b="0" i="1" dirty="0"/>
              <a:t> to 0 before calling it </a:t>
            </a:r>
            <a:r>
              <a:rPr lang="en-US" b="0" i="0" dirty="0"/>
              <a:t>and then check it afterwards. what a mess.</a:t>
            </a:r>
          </a:p>
          <a:p>
            <a:pPr marL="171450" indent="-171450">
              <a:buFontTx/>
              <a:buChar char="-"/>
            </a:pPr>
            <a:r>
              <a:rPr lang="en-US" b="0" i="0" dirty="0"/>
              <a:t>what’s hilarious to me is that the C standard library is so loosely-defined that </a:t>
            </a:r>
            <a:r>
              <a:rPr lang="en-US" b="0" i="1" dirty="0"/>
              <a:t>some functions may or may not set </a:t>
            </a:r>
            <a:r>
              <a:rPr lang="en-US" b="0" i="1" dirty="0" err="1"/>
              <a:t>errno</a:t>
            </a:r>
            <a:r>
              <a:rPr lang="en-US" b="0" i="1" dirty="0"/>
              <a:t> depending on what platform you’re on.</a:t>
            </a:r>
          </a:p>
          <a:p>
            <a:pPr marL="528066" lvl="1" indent="-171450">
              <a:buFontTx/>
              <a:buChar char="-"/>
            </a:pPr>
            <a:r>
              <a:rPr lang="en-US" b="0" i="0" dirty="0"/>
              <a:t>so like, maybe you can detect certain errors on </a:t>
            </a:r>
            <a:r>
              <a:rPr lang="en-US" b="0" i="0" dirty="0" err="1"/>
              <a:t>linux</a:t>
            </a:r>
            <a:r>
              <a:rPr lang="en-US" b="0" i="0" dirty="0"/>
              <a:t> but not windows.</a:t>
            </a:r>
          </a:p>
          <a:p>
            <a:pPr marL="528066" lvl="1" indent="-171450">
              <a:buFontTx/>
              <a:buChar char="-"/>
            </a:pPr>
            <a:r>
              <a:rPr lang="en-US" b="0" i="0" dirty="0"/>
              <a:t>THIS is the language that everything is built on. this one. yeah. okay.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12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"apoptosis" means</a:t>
            </a:r>
            <a:r>
              <a:rPr lang="en-US" baseline="0" dirty="0"/>
              <a:t> "programmed cell death" </a:t>
            </a:r>
            <a:r>
              <a:rPr lang="mr-IN" baseline="0" dirty="0"/>
              <a:t>–</a:t>
            </a:r>
            <a:r>
              <a:rPr lang="en-US" baseline="0" dirty="0"/>
              <a:t> a cell decides "it's time for me to die."</a:t>
            </a:r>
          </a:p>
          <a:p>
            <a:r>
              <a:rPr lang="en-US" baseline="0" dirty="0"/>
              <a:t>- "necrosis" means "a cell dying due to some kind of malfunction" </a:t>
            </a:r>
            <a:r>
              <a:rPr lang="mr-IN" baseline="0" dirty="0"/>
              <a:t>–</a:t>
            </a:r>
            <a:r>
              <a:rPr lang="en-US" baseline="0" dirty="0"/>
              <a:t> it got too old, or it ingested some poison, etc.</a:t>
            </a:r>
          </a:p>
          <a:p>
            <a:r>
              <a:rPr lang="en-US" baseline="0" dirty="0"/>
              <a:t>- "lysis" means "a cell being killed by another cell" </a:t>
            </a:r>
            <a:r>
              <a:rPr lang="mr-IN" baseline="0" dirty="0"/>
              <a:t>–</a:t>
            </a:r>
            <a:r>
              <a:rPr lang="en-US" baseline="0" dirty="0"/>
              <a:t> like a white blood cell or a predatory cell.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79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[picture: marge </a:t>
            </a:r>
            <a:r>
              <a:rPr lang="en-US" dirty="0" err="1"/>
              <a:t>simpson</a:t>
            </a:r>
            <a:r>
              <a:rPr lang="en-US" dirty="0"/>
              <a:t> saying "kids, could you lighten up a little?"]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729AB-B77D-48AE-AA10-D1BD2B4D03E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4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177645"/>
            <a:ext cx="7772400" cy="1460500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3"/>
            <a:ext cx="5486400" cy="6707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7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7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no ani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4801659"/>
          </a:xfrm>
        </p:spPr>
        <p:txBody>
          <a:bodyPr>
            <a:normAutofit/>
          </a:bodyPr>
          <a:lstStyle>
            <a:lvl1pPr marL="257175" indent="-257175">
              <a:buSzPct val="100000"/>
              <a:buFont typeface="Trebuchet MS" pitchFamily="34" charset="0"/>
              <a:buChar char="●"/>
              <a:defRPr sz="2200"/>
            </a:lvl1pPr>
            <a:lvl2pPr marL="515780" indent="-257175">
              <a:defRPr sz="2200"/>
            </a:lvl2pPr>
            <a:lvl3pPr marL="772955" indent="-250032">
              <a:tabLst/>
              <a:defRPr sz="2200" b="0"/>
            </a:lvl3pPr>
            <a:lvl4pPr marL="1031558" indent="-257175">
              <a:tabLst/>
              <a:defRPr sz="2200" b="0"/>
            </a:lvl4pPr>
            <a:lvl5pPr marL="1285875" indent="-254318">
              <a:defRPr sz="22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rgbClr val="202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772400" cy="1225021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3162300"/>
            <a:ext cx="9144000" cy="18288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520"/>
            </a:lvl1pPr>
            <a:lvl2pPr>
              <a:defRPr sz="2160"/>
            </a:lvl2pPr>
            <a:lvl3pPr>
              <a:defRPr sz="1800"/>
            </a:lvl3pPr>
            <a:lvl4pPr>
              <a:defRPr sz="1620"/>
            </a:lvl4pPr>
            <a:lvl5pPr>
              <a:defRPr sz="1620"/>
            </a:lvl5pPr>
            <a:lvl6pPr>
              <a:defRPr sz="1620"/>
            </a:lvl6pPr>
            <a:lvl7pPr>
              <a:defRPr sz="1620"/>
            </a:lvl7pPr>
            <a:lvl8pPr>
              <a:defRPr sz="1620"/>
            </a:lvl8pPr>
            <a:lvl9pPr>
              <a:defRPr sz="16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160"/>
            </a:lvl1pPr>
            <a:lvl2pPr>
              <a:defRPr sz="1800"/>
            </a:lvl2pPr>
            <a:lvl3pPr>
              <a:defRPr sz="1620"/>
            </a:lvl3pPr>
            <a:lvl4pPr>
              <a:defRPr sz="1440"/>
            </a:lvl4pPr>
            <a:lvl5pPr>
              <a:defRPr sz="1440"/>
            </a:lvl5pPr>
            <a:lvl6pPr>
              <a:defRPr sz="1440"/>
            </a:lvl6pPr>
            <a:lvl7pPr>
              <a:defRPr sz="1440"/>
            </a:lvl7pPr>
            <a:lvl8pPr>
              <a:defRPr sz="1440"/>
            </a:lvl8pPr>
            <a:lvl9pPr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9"/>
            <a:ext cx="3008313" cy="3909219"/>
          </a:xfrm>
        </p:spPr>
        <p:txBody>
          <a:bodyPr/>
          <a:lstStyle>
            <a:lvl1pPr marL="0" indent="0">
              <a:buNone/>
              <a:defRPr sz="126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5600700"/>
            <a:ext cx="9144000" cy="114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95300"/>
          </a:xfrm>
          <a:prstGeom prst="rect">
            <a:avLst/>
          </a:prstGeom>
          <a:solidFill>
            <a:srgbClr val="5639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95301"/>
            <a:ext cx="8991600" cy="4801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5296960"/>
            <a:ext cx="12192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CS449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5296960"/>
            <a:ext cx="6858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B95B-556F-44BD-91A5-D80C1B9E2B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83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ransition/>
  <p:hf hdr="0" dt="0"/>
  <p:txStyles>
    <p:titleStyle>
      <a:lvl1pPr algn="l" defTabSz="82296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GulimChe" pitchFamily="49" charset="-127"/>
          <a:cs typeface="MoolBoran" pitchFamily="34" charset="0"/>
        </a:defRPr>
      </a:lvl1pPr>
    </p:titleStyle>
    <p:bodyStyle>
      <a:lvl1pPr marL="204312" indent="-204312" algn="l" defTabSz="822960" rtl="0" eaLnBrk="1" latinLnBrk="0" hangingPunct="1">
        <a:spcBef>
          <a:spcPts val="0"/>
        </a:spcBef>
        <a:buSzPct val="150000"/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5767" indent="-207170" algn="l" defTabSz="822960" rtl="0" eaLnBrk="1" latinLnBrk="0" hangingPunct="1">
        <a:spcBef>
          <a:spcPts val="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20078" indent="-205740" algn="l" defTabSz="822960" rtl="0" eaLnBrk="1" latinLnBrk="0" hangingPunct="1">
        <a:spcBef>
          <a:spcPts val="0"/>
        </a:spcBef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21532" indent="-205740" algn="l" defTabSz="822960" rtl="0" eaLnBrk="1" latinLnBrk="0" hangingPunct="1">
        <a:spcBef>
          <a:spcPts val="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205740" algn="l" defTabSz="822960" rtl="0" eaLnBrk="1" latinLnBrk="0" hangingPunct="1">
        <a:spcBef>
          <a:spcPts val="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501"/>
            <a:ext cx="7848600" cy="1225021"/>
          </a:xfrm>
        </p:spPr>
        <p:txBody>
          <a:bodyPr/>
          <a:lstStyle/>
          <a:p>
            <a:r>
              <a:rPr lang="en-US" dirty="0"/>
              <a:t>OS – Processes and Signals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 0449</a:t>
            </a:r>
          </a:p>
          <a:p>
            <a:r>
              <a:rPr lang="en-US" dirty="0"/>
              <a:t>Jarrett Billingsley</a:t>
            </a:r>
          </a:p>
        </p:txBody>
      </p:sp>
    </p:spTree>
    <p:extLst>
      <p:ext uri="{BB962C8B-B14F-4D97-AF65-F5344CB8AC3E}">
        <p14:creationId xmlns:p14="http://schemas.microsoft.com/office/powerpoint/2010/main" val="36120865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1756190"/>
            <a:ext cx="1447800" cy="2131480"/>
            <a:chOff x="1219200" y="1967543"/>
            <a:chExt cx="1447800" cy="2131480"/>
          </a:xfrm>
        </p:grpSpPr>
        <p:sp>
          <p:nvSpPr>
            <p:cNvPr id="8" name="Rectangle 7"/>
            <p:cNvSpPr/>
            <p:nvPr/>
          </p:nvSpPr>
          <p:spPr>
            <a:xfrm>
              <a:off x="1219200" y="3337023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bash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1219200" y="1967543"/>
              <a:ext cx="1447800" cy="13694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Memory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04800" y="1756190"/>
            <a:ext cx="1447800" cy="2131480"/>
            <a:chOff x="3086100" y="2043743"/>
            <a:chExt cx="1447800" cy="2131480"/>
          </a:xfrm>
        </p:grpSpPr>
        <p:sp>
          <p:nvSpPr>
            <p:cNvPr id="12" name="Rectangle 11"/>
            <p:cNvSpPr/>
            <p:nvPr/>
          </p:nvSpPr>
          <p:spPr>
            <a:xfrm>
              <a:off x="3086100" y="3413223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bash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86100" y="2043743"/>
              <a:ext cx="1447800" cy="13694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Memory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identities</a:t>
            </a:r>
            <a:r>
              <a:rPr lang="en-US" sz="2000" dirty="0"/>
              <a:t> (animated)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763000" cy="924044"/>
          </a:xfrm>
        </p:spPr>
        <p:txBody>
          <a:bodyPr/>
          <a:lstStyle/>
          <a:p>
            <a:r>
              <a:rPr lang="en-US" dirty="0"/>
              <a:t>making clones of the </a:t>
            </a:r>
            <a:r>
              <a:rPr lang="en-US" i="1" dirty="0"/>
              <a:t>same</a:t>
            </a:r>
            <a:r>
              <a:rPr lang="en-US" dirty="0"/>
              <a:t> process isn’t that useful</a:t>
            </a:r>
            <a:r>
              <a:rPr lang="en-US" sz="1200" dirty="0"/>
              <a:t> (usually)</a:t>
            </a:r>
            <a:endParaRPr lang="en-US" dirty="0"/>
          </a:p>
          <a:p>
            <a:r>
              <a:rPr lang="en-US" dirty="0"/>
              <a:t>we transform a child process with one of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exec*()</a:t>
            </a:r>
            <a:r>
              <a:rPr lang="en-US" b="1" dirty="0"/>
              <a:t> </a:t>
            </a:r>
            <a:r>
              <a:rPr lang="en-US" dirty="0"/>
              <a:t>functions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36550" y="129781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Parent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81271" y="129781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Child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028700" y="3374438"/>
            <a:ext cx="1627271" cy="1120712"/>
            <a:chOff x="6678529" y="2857618"/>
            <a:chExt cx="1627271" cy="1120712"/>
          </a:xfrm>
        </p:grpSpPr>
        <p:sp>
          <p:nvSpPr>
            <p:cNvPr id="16" name="Arc 15"/>
            <p:cNvSpPr/>
            <p:nvPr/>
          </p:nvSpPr>
          <p:spPr>
            <a:xfrm>
              <a:off x="6678529" y="2857618"/>
              <a:ext cx="1627271" cy="990600"/>
            </a:xfrm>
            <a:prstGeom prst="arc">
              <a:avLst>
                <a:gd name="adj1" fmla="val 93153"/>
                <a:gd name="adj2" fmla="val 10746214"/>
              </a:avLst>
            </a:prstGeom>
            <a:ln w="3810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69864" y="3516665"/>
              <a:ext cx="1244600" cy="461665"/>
            </a:xfrm>
            <a:prstGeom prst="rect">
              <a:avLst/>
            </a:prstGeom>
            <a:solidFill>
              <a:schemeClr val="bg1">
                <a:alpha val="81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 w="22225" cap="rnd" cmpd="sng">
                    <a:noFill/>
                    <a:prstDash val="solid"/>
                    <a:round/>
                  </a:ln>
                  <a:latin typeface="Consolas" panose="020B0609020204030204" pitchFamily="49" charset="0"/>
                </a:rPr>
                <a:t>fork()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881558" y="1756190"/>
            <a:ext cx="1447800" cy="2131480"/>
            <a:chOff x="3086100" y="2043743"/>
            <a:chExt cx="1447800" cy="2131480"/>
          </a:xfrm>
        </p:grpSpPr>
        <p:sp>
          <p:nvSpPr>
            <p:cNvPr id="19" name="Rectangle 18"/>
            <p:cNvSpPr/>
            <p:nvPr/>
          </p:nvSpPr>
          <p:spPr>
            <a:xfrm>
              <a:off x="3086100" y="3413223"/>
              <a:ext cx="1447800" cy="7620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ls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86100" y="2043743"/>
              <a:ext cx="1447800" cy="136948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Memory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833772" y="2102592"/>
            <a:ext cx="2195428" cy="1627271"/>
            <a:chOff x="5576972" y="2369942"/>
            <a:chExt cx="2195428" cy="1627271"/>
          </a:xfrm>
        </p:grpSpPr>
        <p:sp>
          <p:nvSpPr>
            <p:cNvPr id="23" name="Arc 22"/>
            <p:cNvSpPr/>
            <p:nvPr/>
          </p:nvSpPr>
          <p:spPr>
            <a:xfrm rot="16200000">
              <a:off x="5258636" y="2688278"/>
              <a:ext cx="1627271" cy="990600"/>
            </a:xfrm>
            <a:prstGeom prst="arc">
              <a:avLst>
                <a:gd name="adj1" fmla="val 93153"/>
                <a:gd name="adj2" fmla="val 10746214"/>
              </a:avLst>
            </a:prstGeom>
            <a:ln w="3810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123072" y="2952745"/>
              <a:ext cx="1649328" cy="461665"/>
            </a:xfrm>
            <a:prstGeom prst="rect">
              <a:avLst/>
            </a:prstGeom>
            <a:solidFill>
              <a:schemeClr val="bg1">
                <a:alpha val="81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ln w="22225" cap="rnd" cmpd="sng">
                    <a:noFill/>
                    <a:prstDash val="solid"/>
                    <a:round/>
                  </a:ln>
                  <a:latin typeface="Consolas" panose="020B0609020204030204" pitchFamily="49" charset="0"/>
                </a:rPr>
                <a:t>execvp</a:t>
              </a:r>
              <a:r>
                <a:rPr lang="en-US" sz="2400" b="1" dirty="0">
                  <a:ln w="22225" cap="rnd" cmpd="sng">
                    <a:noFill/>
                    <a:prstDash val="solid"/>
                    <a:round/>
                  </a:ln>
                  <a:latin typeface="Consolas" panose="020B0609020204030204" pitchFamily="49" charset="0"/>
                </a:rPr>
                <a:t>()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626824" y="4795268"/>
            <a:ext cx="507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but… what if </a:t>
            </a:r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execvp</a:t>
            </a:r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b="1" dirty="0"/>
              <a:t> </a:t>
            </a:r>
            <a:r>
              <a:rPr lang="en-US" sz="2800" dirty="0"/>
              <a:t>fails?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0" y="1409700"/>
            <a:ext cx="3763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it's like sailor moon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199" y="1963549"/>
            <a:ext cx="37631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when you use an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exec()</a:t>
            </a:r>
            <a:r>
              <a:rPr lang="en-US" sz="2200" dirty="0"/>
              <a:t> function, </a:t>
            </a:r>
            <a:r>
              <a:rPr lang="en-US" sz="2200" i="1" dirty="0"/>
              <a:t>the current process's memory is wiped and completely replaced</a:t>
            </a:r>
            <a:endParaRPr lang="en-US" sz="2200" dirty="0"/>
          </a:p>
        </p:txBody>
      </p:sp>
      <p:sp>
        <p:nvSpPr>
          <p:cNvPr id="29" name="TextBox 28"/>
          <p:cNvSpPr txBox="1"/>
          <p:nvPr/>
        </p:nvSpPr>
        <p:spPr>
          <a:xfrm>
            <a:off x="5052619" y="3500658"/>
            <a:ext cx="37631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if this seems like a weird and roundabout way to start a new process, it </a:t>
            </a:r>
            <a:r>
              <a:rPr lang="en-US" sz="2200" dirty="0" err="1"/>
              <a:t>kinda</a:t>
            </a:r>
            <a:r>
              <a:rPr lang="en-US" sz="2200" dirty="0"/>
              <a:t> is.</a:t>
            </a:r>
          </a:p>
        </p:txBody>
      </p:sp>
    </p:spTree>
    <p:extLst>
      <p:ext uri="{BB962C8B-B14F-4D97-AF65-F5344CB8AC3E}">
        <p14:creationId xmlns:p14="http://schemas.microsoft.com/office/powerpoint/2010/main" val="18286320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1.11111E-6 L 0.1724 -1.11111E-6 " pathEditMode="relative" rAng="0" ptsTypes="AA">
                                      <p:cBhvr>
                                        <p:cTn id="14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6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Error Handling in 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time for a tangent</a:t>
            </a:r>
          </a:p>
        </p:txBody>
      </p:sp>
    </p:spTree>
    <p:extLst>
      <p:ext uri="{BB962C8B-B14F-4D97-AF65-F5344CB8AC3E}">
        <p14:creationId xmlns:p14="http://schemas.microsoft.com/office/powerpoint/2010/main" val="69604439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it </a:t>
            </a:r>
            <a:r>
              <a:rPr lang="en-US" dirty="0" err="1"/>
              <a:t>meeeeeean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look at the </a:t>
            </a:r>
            <a:r>
              <a:rPr lang="en-US" dirty="0" err="1"/>
              <a:t>manpages</a:t>
            </a:r>
            <a:r>
              <a:rPr lang="en-US" dirty="0"/>
              <a:t> for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execvp</a:t>
            </a:r>
            <a:r>
              <a:rPr lang="en-US" b="1" dirty="0"/>
              <a:t>,</a:t>
            </a:r>
            <a:r>
              <a:rPr lang="en-US" dirty="0"/>
              <a:t> it says this:</a:t>
            </a:r>
          </a:p>
          <a:p>
            <a:pPr lvl="1"/>
            <a:r>
              <a:rPr lang="en-US" i="1" dirty="0"/>
              <a:t>If any of the </a:t>
            </a:r>
            <a:r>
              <a:rPr lang="en-US" b="1" i="1" dirty="0">
                <a:latin typeface="Consolas" panose="020B0609020204030204" pitchFamily="49" charset="0"/>
                <a:cs typeface="Consolas" panose="020B0609020204030204" pitchFamily="49" charset="0"/>
              </a:rPr>
              <a:t>exec()</a:t>
            </a:r>
            <a:r>
              <a:rPr lang="en-US" b="1" i="1" dirty="0"/>
              <a:t> </a:t>
            </a:r>
            <a:r>
              <a:rPr lang="en-US" i="1" dirty="0"/>
              <a:t>functions returns, an error occurred.</a:t>
            </a:r>
          </a:p>
          <a:p>
            <a:pPr lvl="1"/>
            <a:r>
              <a:rPr lang="en-US" i="1" dirty="0"/>
              <a:t>The return value is -1, and </a:t>
            </a:r>
            <a:r>
              <a:rPr lang="en-US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errno</a:t>
            </a:r>
            <a:r>
              <a:rPr lang="en-US" i="1" dirty="0"/>
              <a:t> will be set to indicate the error.</a:t>
            </a:r>
          </a:p>
          <a:p>
            <a:r>
              <a:rPr lang="en-US" dirty="0"/>
              <a:t>you’ll see similar descriptions for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fork</a:t>
            </a:r>
            <a:r>
              <a:rPr lang="en-US" b="1" dirty="0"/>
              <a:t>,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open</a:t>
            </a:r>
            <a:r>
              <a:rPr lang="en-US" b="1" dirty="0"/>
              <a:t>,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close</a:t>
            </a:r>
            <a:r>
              <a:rPr lang="en-US" b="1" dirty="0"/>
              <a:t>,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read</a:t>
            </a:r>
            <a:r>
              <a:rPr lang="en-US" b="1" dirty="0"/>
              <a:t>,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write</a:t>
            </a:r>
            <a:r>
              <a:rPr lang="en-US" b="1" dirty="0"/>
              <a:t>… as well as many functions in the C standard library.</a:t>
            </a:r>
            <a:endParaRPr lang="en-US" dirty="0"/>
          </a:p>
          <a:p>
            <a:pPr lvl="1"/>
            <a:r>
              <a:rPr lang="en-US" dirty="0"/>
              <a:t>a return value of </a:t>
            </a:r>
            <a:r>
              <a:rPr lang="en-US" b="1" dirty="0"/>
              <a:t>-1</a:t>
            </a:r>
          </a:p>
          <a:p>
            <a:pPr lvl="1"/>
            <a:r>
              <a:rPr lang="en-US" dirty="0"/>
              <a:t>something called “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errno</a:t>
            </a:r>
            <a:r>
              <a:rPr lang="en-US" dirty="0"/>
              <a:t>”</a:t>
            </a:r>
          </a:p>
          <a:p>
            <a:r>
              <a:rPr lang="en-US" dirty="0"/>
              <a:t>in Java, if you try to open a file that doesn’t exist, what happens?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FileNotFoundException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/>
              <a:t>but C </a:t>
            </a:r>
            <a:r>
              <a:rPr lang="en-US" b="1" i="1" dirty="0"/>
              <a:t>has no exceptions</a:t>
            </a:r>
            <a:endParaRPr lang="en-US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8399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In-band signaling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 Way™ to report errors is to return </a:t>
            </a:r>
            <a:r>
              <a:rPr lang="en-US" b="1" dirty="0"/>
              <a:t>some impossible value</a:t>
            </a:r>
            <a:endParaRPr lang="en-US" dirty="0"/>
          </a:p>
          <a:p>
            <a:pPr lvl="1"/>
            <a:r>
              <a:rPr lang="en-US" dirty="0"/>
              <a:t>for </a:t>
            </a:r>
            <a:r>
              <a:rPr lang="en-US" i="1" dirty="0"/>
              <a:t>many*</a:t>
            </a:r>
            <a:r>
              <a:rPr lang="en-US" dirty="0"/>
              <a:t> POSIX functions, this is a </a:t>
            </a:r>
            <a:r>
              <a:rPr lang="en-US" b="1" dirty="0"/>
              <a:t>negative number</a:t>
            </a:r>
          </a:p>
          <a:p>
            <a:r>
              <a:rPr lang="en-US" dirty="0"/>
              <a:t>in addition, </a:t>
            </a:r>
            <a:r>
              <a:rPr lang="en-US" dirty="0" err="1"/>
              <a:t>syscalls</a:t>
            </a:r>
            <a:r>
              <a:rPr lang="en-US" dirty="0"/>
              <a:t> (and </a:t>
            </a:r>
            <a:r>
              <a:rPr lang="en-US" i="1" dirty="0"/>
              <a:t>some</a:t>
            </a:r>
            <a:r>
              <a:rPr lang="en-US" dirty="0"/>
              <a:t> C library calls!) can </a:t>
            </a:r>
            <a:r>
              <a:rPr lang="en-US" b="1" dirty="0"/>
              <a:t>put a value in a global variable (!) </a:t>
            </a:r>
            <a:r>
              <a:rPr lang="en-US" dirty="0"/>
              <a:t>called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errno</a:t>
            </a:r>
            <a:r>
              <a:rPr lang="en-US" b="1" dirty="0"/>
              <a:t> </a:t>
            </a:r>
            <a:r>
              <a:rPr lang="en-US" dirty="0"/>
              <a:t>(short for “error number”)</a:t>
            </a:r>
          </a:p>
          <a:p>
            <a:r>
              <a:rPr lang="en-US" dirty="0"/>
              <a:t>The Proper Way to Handle Errors™ looks like: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 = open(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myfile.txt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</a:t>
            </a:r>
            <a:r>
              <a:rPr lang="en-US" b="1" dirty="0">
                <a:latin typeface="Consolas" panose="020B0609020204030204" pitchFamily="49" charset="0"/>
              </a:rPr>
              <a:t>, O_RDONLY);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 &lt;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0</a:t>
            </a:r>
            <a:r>
              <a:rPr lang="en-US" b="1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   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error = </a:t>
            </a:r>
            <a:r>
              <a:rPr lang="en-US" b="1" dirty="0" err="1">
                <a:latin typeface="Consolas" panose="020B0609020204030204" pitchFamily="49" charset="0"/>
              </a:rPr>
              <a:t>errno</a:t>
            </a:r>
            <a:r>
              <a:rPr lang="en-US" b="1" dirty="0">
                <a:latin typeface="Consolas" panose="020B0609020204030204" pitchFamily="49" charset="0"/>
              </a:rPr>
              <a:t>; </a:t>
            </a: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// save </a:t>
            </a:r>
            <a:r>
              <a:rPr lang="en-US" i="1" dirty="0" err="1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errno</a:t>
            </a:r>
            <a:endParaRPr lang="en-US" i="1" dirty="0">
              <a:solidFill>
                <a:schemeClr val="accent3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latin typeface="Consolas" panose="020B0609020204030204" pitchFamily="49" charset="0"/>
              </a:rPr>
              <a:t>(error == EEXIST)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       </a:t>
            </a: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// file already exists...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else if</a:t>
            </a:r>
            <a:r>
              <a:rPr lang="en-US" b="1" dirty="0">
                <a:latin typeface="Consolas" panose="020B0609020204030204" pitchFamily="49" charset="0"/>
              </a:rPr>
              <a:t>(error == ... </a:t>
            </a:r>
            <a:r>
              <a:rPr lang="en-US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// </a:t>
            </a:r>
            <a:r>
              <a:rPr lang="en-US" i="1" dirty="0" err="1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etc</a:t>
            </a:r>
            <a:endParaRPr lang="en-US" i="1" dirty="0">
              <a:solidFill>
                <a:schemeClr val="accent3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	}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4288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495300"/>
          </a:xfrm>
        </p:spPr>
        <p:txBody>
          <a:bodyPr/>
          <a:lstStyle/>
          <a:p>
            <a:r>
              <a:rPr lang="en-US" dirty="0"/>
              <a:t>“You mean we have to do that on every call?”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i="1" dirty="0"/>
              <a:t>YEP.</a:t>
            </a:r>
          </a:p>
          <a:p>
            <a:pPr lvl="1"/>
            <a:r>
              <a:rPr lang="en-US" dirty="0"/>
              <a:t>I mean, unless you want a </a:t>
            </a:r>
            <a:r>
              <a:rPr lang="en-US" dirty="0" err="1"/>
              <a:t>crashy</a:t>
            </a:r>
            <a:r>
              <a:rPr lang="en-US" dirty="0"/>
              <a:t>, insecure program </a:t>
            </a:r>
            <a:r>
              <a:rPr lang="en-US" altLang="ja-JP" dirty="0"/>
              <a:t>¯\_(</a:t>
            </a:r>
            <a:r>
              <a:rPr lang="ja-JP" altLang="en-US" dirty="0"/>
              <a:t>ツ</a:t>
            </a:r>
            <a:r>
              <a:rPr lang="en-US" altLang="ja-JP" dirty="0"/>
              <a:t>)_/¯</a:t>
            </a:r>
          </a:p>
          <a:p>
            <a:r>
              <a:rPr lang="en-US" dirty="0"/>
              <a:t>be sure to </a:t>
            </a:r>
            <a:r>
              <a:rPr lang="en-US" b="1" dirty="0"/>
              <a:t>read the errors </a:t>
            </a:r>
            <a:r>
              <a:rPr lang="en-US" dirty="0"/>
              <a:t>that a function can produce, then:</a:t>
            </a:r>
          </a:p>
          <a:p>
            <a:pPr lvl="1"/>
            <a:r>
              <a:rPr lang="en-US" b="1" dirty="0"/>
              <a:t>handle </a:t>
            </a:r>
            <a:r>
              <a:rPr lang="en-US" dirty="0"/>
              <a:t>the ones you care about;</a:t>
            </a:r>
            <a:r>
              <a:rPr lang="en-US" b="1" dirty="0"/>
              <a:t> </a:t>
            </a:r>
            <a:r>
              <a:rPr lang="en-US" dirty="0"/>
              <a:t>and</a:t>
            </a:r>
          </a:p>
          <a:p>
            <a:pPr lvl="1"/>
            <a:r>
              <a:rPr lang="en-US" b="1" dirty="0"/>
              <a:t>fail gracefully </a:t>
            </a:r>
            <a:r>
              <a:rPr lang="en-US" dirty="0"/>
              <a:t>for the errors you don’t handle</a:t>
            </a:r>
          </a:p>
          <a:p>
            <a:r>
              <a:rPr lang="en-US" dirty="0"/>
              <a:t>the simplest method is “whine and exit.” use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strerror</a:t>
            </a:r>
            <a:r>
              <a:rPr lang="en-US" b="1" dirty="0"/>
              <a:t> </a:t>
            </a:r>
            <a:r>
              <a:rPr lang="en-US" dirty="0"/>
              <a:t>or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perror</a:t>
            </a:r>
            <a:r>
              <a:rPr lang="en-US" b="1" dirty="0"/>
              <a:t>: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 = open(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myfile.txt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</a:t>
            </a:r>
            <a:r>
              <a:rPr lang="en-US" b="1" dirty="0">
                <a:latin typeface="Consolas" panose="020B0609020204030204" pitchFamily="49" charset="0"/>
              </a:rPr>
              <a:t>, O_RDONLY);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>
                <a:latin typeface="Consolas" panose="020B0609020204030204" pitchFamily="49" charset="0"/>
              </a:rPr>
              <a:t>(</a:t>
            </a:r>
            <a:r>
              <a:rPr lang="en-US" b="1" dirty="0" err="1">
                <a:latin typeface="Consolas" panose="020B0609020204030204" pitchFamily="49" charset="0"/>
              </a:rPr>
              <a:t>fd</a:t>
            </a:r>
            <a:r>
              <a:rPr lang="en-US" b="1" dirty="0">
                <a:latin typeface="Consolas" panose="020B0609020204030204" pitchFamily="49" charset="0"/>
              </a:rPr>
              <a:t> &lt;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0</a:t>
            </a:r>
            <a:r>
              <a:rPr lang="en-US" b="1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b="1" dirty="0">
                <a:latin typeface="Consolas" panose="020B0609020204030204" pitchFamily="49" charset="0"/>
              </a:rPr>
              <a:t> error = </a:t>
            </a:r>
            <a:r>
              <a:rPr lang="en-US" b="1" dirty="0" err="1">
                <a:latin typeface="Consolas" panose="020B0609020204030204" pitchFamily="49" charset="0"/>
              </a:rPr>
              <a:t>errno</a:t>
            </a:r>
            <a:r>
              <a:rPr lang="en-US" b="1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char</a:t>
            </a:r>
            <a:r>
              <a:rPr lang="en-US" b="1" dirty="0">
                <a:latin typeface="Consolas" panose="020B0609020204030204" pitchFamily="49" charset="0"/>
              </a:rPr>
              <a:t>* msg = </a:t>
            </a:r>
            <a:r>
              <a:rPr lang="en-US" b="1" dirty="0" err="1">
                <a:latin typeface="Consolas" panose="020B0609020204030204" pitchFamily="49" charset="0"/>
              </a:rPr>
              <a:t>strerror</a:t>
            </a:r>
            <a:r>
              <a:rPr lang="en-US" b="1" dirty="0">
                <a:latin typeface="Consolas" panose="020B0609020204030204" pitchFamily="49" charset="0"/>
              </a:rPr>
              <a:t>(error);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</a:t>
            </a:r>
            <a:r>
              <a:rPr lang="en-US" b="1" dirty="0" err="1">
                <a:latin typeface="Consolas" panose="020B0609020204030204" pitchFamily="49" charset="0"/>
              </a:rPr>
              <a:t>fprintf</a:t>
            </a:r>
            <a:r>
              <a:rPr lang="en-US" b="1" dirty="0">
                <a:latin typeface="Consolas" panose="020B0609020204030204" pitchFamily="49" charset="0"/>
              </a:rPr>
              <a:t>(stderr,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"error opening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myfile.txt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: %s"</a:t>
            </a:r>
            <a:r>
              <a:rPr lang="en-US" b="1" dirty="0">
                <a:latin typeface="Consolas" panose="020B0609020204030204" pitchFamily="49" charset="0"/>
              </a:rPr>
              <a:t>, msg);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exit(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latin typeface="Consolas" panose="020B0609020204030204" pitchFamily="49" charset="0"/>
              </a:rPr>
              <a:t>);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8056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POSIX Process Destruction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back on track</a:t>
            </a:r>
          </a:p>
        </p:txBody>
      </p:sp>
    </p:spTree>
    <p:extLst>
      <p:ext uri="{BB962C8B-B14F-4D97-AF65-F5344CB8AC3E}">
        <p14:creationId xmlns:p14="http://schemas.microsoft.com/office/powerpoint/2010/main" val="53408686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Apoptosis, necrosis, and 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686800" cy="533398"/>
          </a:xfrm>
        </p:spPr>
        <p:txBody>
          <a:bodyPr>
            <a:normAutofit/>
          </a:bodyPr>
          <a:lstStyle/>
          <a:p>
            <a:r>
              <a:rPr lang="en-US" dirty="0"/>
              <a:t>there are three main ways for a process to end: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Rectangle: Rounded Corners 6"/>
          <p:cNvSpPr/>
          <p:nvPr/>
        </p:nvSpPr>
        <p:spPr>
          <a:xfrm>
            <a:off x="575388" y="1257300"/>
            <a:ext cx="1575822" cy="67426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onsolas" panose="020B0609020204030204" pitchFamily="49" charset="0"/>
                <a:cs typeface="Consolas" panose="020B0609020204030204" pitchFamily="49" charset="0"/>
              </a:rPr>
              <a:t>bash</a:t>
            </a:r>
            <a:endParaRPr lang="en-US" sz="11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838200" y="2057930"/>
            <a:ext cx="1600200" cy="647170"/>
          </a:xfrm>
          <a:prstGeom prst="wedgeEllipseCallout">
            <a:avLst>
              <a:gd name="adj1" fmla="val -30162"/>
              <a:gd name="adj2" fmla="val -7887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I'm out.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2825125"/>
            <a:ext cx="2514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could </a:t>
            </a:r>
            <a:r>
              <a:rPr lang="en-US" sz="2200" b="1" dirty="0"/>
              <a:t>exit</a:t>
            </a:r>
            <a:r>
              <a:rPr lang="en-US" sz="2200" dirty="0"/>
              <a:t> </a:t>
            </a:r>
            <a:r>
              <a:rPr lang="en-US" sz="2200" b="1" dirty="0"/>
              <a:t>normally </a:t>
            </a:r>
            <a:r>
              <a:rPr lang="en-US" sz="2200" dirty="0"/>
              <a:t>(use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exit()</a:t>
            </a:r>
            <a:r>
              <a:rPr lang="en-US" sz="2200" b="1" dirty="0"/>
              <a:t> </a:t>
            </a:r>
            <a:r>
              <a:rPr lang="en-US" sz="2200" dirty="0"/>
              <a:t>or return from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main()</a:t>
            </a:r>
            <a:r>
              <a:rPr lang="en-US" sz="2200" dirty="0"/>
              <a:t>.)</a:t>
            </a:r>
            <a:endParaRPr lang="en-US" sz="2200" b="1" dirty="0"/>
          </a:p>
        </p:txBody>
      </p:sp>
      <p:sp>
        <p:nvSpPr>
          <p:cNvPr id="10" name="Rectangle: Rounded Corners 6"/>
          <p:cNvSpPr/>
          <p:nvPr/>
        </p:nvSpPr>
        <p:spPr>
          <a:xfrm>
            <a:off x="3352800" y="1257300"/>
            <a:ext cx="1575822" cy="67426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onsolas" panose="020B0609020204030204" pitchFamily="49" charset="0"/>
                <a:cs typeface="Consolas" panose="020B0609020204030204" pitchFamily="49" charset="0"/>
              </a:rPr>
              <a:t>bad</a:t>
            </a:r>
            <a:endParaRPr lang="en-US" sz="11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3112011" y="2079146"/>
            <a:ext cx="2057400" cy="647170"/>
          </a:xfrm>
          <a:prstGeom prst="wedgeEllipseCallout">
            <a:avLst>
              <a:gd name="adj1" fmla="val -7940"/>
              <a:gd name="adj2" fmla="val -8464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SEGFAULT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2825125"/>
            <a:ext cx="2286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it could </a:t>
            </a:r>
            <a:r>
              <a:rPr lang="en-US" sz="2200" b="1" dirty="0"/>
              <a:t>crash.</a:t>
            </a:r>
          </a:p>
        </p:txBody>
      </p:sp>
      <p:sp>
        <p:nvSpPr>
          <p:cNvPr id="14" name="Rectangle: Rounded Corners 6"/>
          <p:cNvSpPr/>
          <p:nvPr/>
        </p:nvSpPr>
        <p:spPr>
          <a:xfrm>
            <a:off x="5943600" y="1257300"/>
            <a:ext cx="1575822" cy="6742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Consolas" panose="020B0609020204030204" pitchFamily="49" charset="0"/>
                <a:cs typeface="Consolas" panose="020B0609020204030204" pitchFamily="49" charset="0"/>
              </a:rPr>
              <a:t>good</a:t>
            </a:r>
            <a:endParaRPr lang="en-US" sz="11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4633" y="2837013"/>
            <a:ext cx="28437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or it could </a:t>
            </a:r>
            <a:r>
              <a:rPr lang="en-US" sz="2200" b="1" dirty="0"/>
              <a:t>be killed by another process!</a:t>
            </a:r>
          </a:p>
        </p:txBody>
      </p:sp>
      <p:sp>
        <p:nvSpPr>
          <p:cNvPr id="17" name="Oval Callout 16"/>
          <p:cNvSpPr/>
          <p:nvPr/>
        </p:nvSpPr>
        <p:spPr>
          <a:xfrm>
            <a:off x="6096000" y="2137027"/>
            <a:ext cx="1600200" cy="647170"/>
          </a:xfrm>
          <a:prstGeom prst="wedgeEllipseCallout">
            <a:avLst>
              <a:gd name="adj1" fmla="val -20249"/>
              <a:gd name="adj2" fmla="val -9761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AHHH!!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239014" y="275076"/>
            <a:ext cx="3172276" cy="1859142"/>
            <a:chOff x="6239014" y="275076"/>
            <a:chExt cx="3172276" cy="1859142"/>
          </a:xfrm>
        </p:grpSpPr>
        <p:pic>
          <p:nvPicPr>
            <p:cNvPr id="2052" name="Picture 4" descr="mage result for knife clipar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8597883">
              <a:off x="6528973" y="-14883"/>
              <a:ext cx="1403031" cy="1982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: Rounded Corners 6"/>
            <p:cNvSpPr/>
            <p:nvPr/>
          </p:nvSpPr>
          <p:spPr>
            <a:xfrm rot="19859385">
              <a:off x="7924800" y="629680"/>
              <a:ext cx="1066800" cy="674265"/>
            </a:xfrm>
            <a:prstGeom prst="round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evil</a:t>
              </a:r>
              <a:endParaRPr lang="en-US" sz="1050" b="1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5" name="Oval Callout 14"/>
            <p:cNvSpPr/>
            <p:nvPr/>
          </p:nvSpPr>
          <p:spPr>
            <a:xfrm rot="20506139">
              <a:off x="7328706" y="1487048"/>
              <a:ext cx="2082584" cy="647170"/>
            </a:xfrm>
            <a:prstGeom prst="wedgeEllipseCallout">
              <a:avLst>
                <a:gd name="adj1" fmla="val 13198"/>
                <a:gd name="adj2" fmla="val -86172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>
                  <a:solidFill>
                    <a:srgbClr val="FF0000"/>
                  </a:solidFill>
                </a:rPr>
                <a:t>muahahah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34180" y="3292123"/>
            <a:ext cx="4242822" cy="1172903"/>
            <a:chOff x="2298189" y="3663524"/>
            <a:chExt cx="4242822" cy="1172903"/>
          </a:xfrm>
        </p:grpSpPr>
        <p:sp>
          <p:nvSpPr>
            <p:cNvPr id="22" name="TextBox 21"/>
            <p:cNvSpPr txBox="1"/>
            <p:nvPr/>
          </p:nvSpPr>
          <p:spPr>
            <a:xfrm>
              <a:off x="2298189" y="4066986"/>
              <a:ext cx="42428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really, crashing is just </a:t>
              </a:r>
              <a:r>
                <a:rPr lang="en-US" sz="2200" b="1" dirty="0"/>
                <a:t>being killed by the OS kernel.</a:t>
              </a:r>
            </a:p>
          </p:txBody>
        </p:sp>
        <p:cxnSp>
          <p:nvCxnSpPr>
            <p:cNvPr id="24" name="Straight Arrow Connector 23"/>
            <p:cNvCxnSpPr>
              <a:cxnSpLocks/>
              <a:stCxn id="22" idx="0"/>
            </p:cNvCxnSpPr>
            <p:nvPr/>
          </p:nvCxnSpPr>
          <p:spPr>
            <a:xfrm flipH="1" flipV="1">
              <a:off x="4343400" y="3663524"/>
              <a:ext cx="76200" cy="40346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BB1F898-6844-314B-9AC7-1FAC2C052973}"/>
              </a:ext>
            </a:extLst>
          </p:cNvPr>
          <p:cNvGrpSpPr/>
          <p:nvPr/>
        </p:nvGrpSpPr>
        <p:grpSpPr>
          <a:xfrm>
            <a:off x="4729730" y="3736455"/>
            <a:ext cx="4242822" cy="1628013"/>
            <a:chOff x="2298189" y="3288871"/>
            <a:chExt cx="4242822" cy="162801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168E678-56AD-644D-8210-9AE7E3772003}"/>
                </a:ext>
              </a:extLst>
            </p:cNvPr>
            <p:cNvSpPr txBox="1"/>
            <p:nvPr/>
          </p:nvSpPr>
          <p:spPr>
            <a:xfrm>
              <a:off x="2298189" y="4147443"/>
              <a:ext cx="4242822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and here, someone </a:t>
              </a:r>
              <a:r>
                <a:rPr lang="en-US" sz="2200" i="1" dirty="0"/>
                <a:t>else</a:t>
              </a:r>
              <a:r>
                <a:rPr lang="en-US" sz="2200" dirty="0"/>
                <a:t> is asking the kernel to kill it.</a:t>
              </a:r>
              <a:endParaRPr lang="en-US" sz="2200" b="1" dirty="0"/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ED76E20-A995-7B4A-8E1C-3558BF4B31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9600" y="3288871"/>
              <a:ext cx="0" cy="77811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6105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8" grpId="0"/>
      <p:bldP spid="10" grpId="0" animBg="1"/>
      <p:bldP spid="12" grpId="0" animBg="1"/>
      <p:bldP spid="13" grpId="0"/>
      <p:bldP spid="14" grpId="0" animBg="1"/>
      <p:bldP spid="16" grpId="0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1523999"/>
          </a:xfrm>
        </p:spPr>
        <p:txBody>
          <a:bodyPr/>
          <a:lstStyle/>
          <a:p>
            <a:r>
              <a:rPr lang="en-US" dirty="0"/>
              <a:t>when your process terminates normally, you can give an </a:t>
            </a:r>
            <a:r>
              <a:rPr lang="en-US" b="1" dirty="0"/>
              <a:t>exit status</a:t>
            </a:r>
          </a:p>
          <a:p>
            <a:pPr lvl="1"/>
            <a:r>
              <a:rPr lang="en-US" dirty="0"/>
              <a:t>return it from main, or pass it as a parameter to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exit()</a:t>
            </a:r>
            <a:r>
              <a:rPr lang="en-US" dirty="0"/>
              <a:t>.</a:t>
            </a:r>
          </a:p>
          <a:p>
            <a:r>
              <a:rPr lang="en-US" dirty="0"/>
              <a:t>just like you can pass parameters on the command line</a:t>
            </a:r>
            <a:r>
              <a:rPr lang="mr-IN" dirty="0"/>
              <a:t>…</a:t>
            </a:r>
            <a:endParaRPr lang="en-US" dirty="0"/>
          </a:p>
          <a:p>
            <a:pPr lvl="1"/>
            <a:r>
              <a:rPr lang="en-US" dirty="0"/>
              <a:t>you can get the exit status with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$?</a:t>
            </a:r>
            <a:r>
              <a:rPr lang="en-US" dirty="0"/>
              <a:t> variable.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1000" y="2171700"/>
            <a:ext cx="4038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22960">
              <a:buSzPct val="100000"/>
            </a:pPr>
            <a:r>
              <a:rPr lang="en-US" sz="2200" b="1" dirty="0">
                <a:latin typeface="Consolas" panose="020B0609020204030204" pitchFamily="49" charset="0"/>
              </a:rPr>
              <a:t> $ 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</a:rPr>
              <a:t>ls</a:t>
            </a:r>
          </a:p>
          <a:p>
            <a:pPr lvl="0" defTabSz="822960">
              <a:buSzPct val="100000"/>
            </a:pPr>
            <a:r>
              <a:rPr lang="en-US" sz="2200" i="1" dirty="0">
                <a:latin typeface="Consolas" panose="020B0609020204030204" pitchFamily="49" charset="0"/>
              </a:rPr>
              <a:t>blah blah blah</a:t>
            </a:r>
          </a:p>
          <a:p>
            <a:pPr lvl="0" defTabSz="822960">
              <a:buSzPct val="100000"/>
            </a:pPr>
            <a:r>
              <a:rPr lang="en-US" sz="2200" b="1" dirty="0">
                <a:latin typeface="Consolas" panose="020B0609020204030204" pitchFamily="49" charset="0"/>
              </a:rPr>
              <a:t> $ 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</a:rPr>
              <a:t>echo</a:t>
            </a:r>
            <a:r>
              <a:rPr lang="en-US" sz="2200" b="1" dirty="0">
                <a:latin typeface="Consolas" panose="020B0609020204030204" pitchFamily="49" charset="0"/>
              </a:rPr>
              <a:t> $?</a:t>
            </a:r>
          </a:p>
          <a:p>
            <a:pPr lvl="0" defTabSz="822960">
              <a:buSzPct val="100000"/>
            </a:pPr>
            <a:r>
              <a:rPr lang="en-US" sz="2200" i="1" dirty="0">
                <a:latin typeface="Consolas" panose="020B0609020204030204" pitchFamily="49" charset="0"/>
              </a:rPr>
              <a:t>0</a:t>
            </a:r>
          </a:p>
          <a:p>
            <a:pPr lvl="0" defTabSz="822960">
              <a:buSzPct val="100000"/>
            </a:pPr>
            <a:r>
              <a:rPr lang="en-US" sz="2200" b="1" dirty="0">
                <a:latin typeface="Consolas" panose="020B0609020204030204" pitchFamily="49" charset="0"/>
              </a:rPr>
              <a:t> $ 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</a:rPr>
              <a:t>ls</a:t>
            </a:r>
            <a:r>
              <a:rPr lang="en-US" sz="2200" b="1" dirty="0">
                <a:latin typeface="Consolas" panose="020B0609020204030204" pitchFamily="49" charset="0"/>
              </a:rPr>
              <a:t> /bogus</a:t>
            </a:r>
          </a:p>
          <a:p>
            <a:pPr lvl="0" defTabSz="822960">
              <a:buSzPct val="100000"/>
            </a:pPr>
            <a:r>
              <a:rPr lang="en-US" sz="2200" i="1" dirty="0">
                <a:latin typeface="Consolas" panose="020B0609020204030204" pitchFamily="49" charset="0"/>
              </a:rPr>
              <a:t>No such file or directory</a:t>
            </a:r>
          </a:p>
          <a:p>
            <a:pPr lvl="0" defTabSz="822960">
              <a:buSzPct val="100000"/>
            </a:pPr>
            <a:r>
              <a:rPr lang="en-US" sz="2200" b="1" dirty="0">
                <a:latin typeface="Consolas" panose="020B0609020204030204" pitchFamily="49" charset="0"/>
              </a:rPr>
              <a:t> $ </a:t>
            </a:r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</a:rPr>
              <a:t>echo</a:t>
            </a:r>
            <a:r>
              <a:rPr lang="en-US" sz="2200" b="1" dirty="0">
                <a:latin typeface="Consolas" panose="020B0609020204030204" pitchFamily="49" charset="0"/>
              </a:rPr>
              <a:t> $?</a:t>
            </a:r>
          </a:p>
          <a:p>
            <a:pPr lvl="0" defTabSz="822960">
              <a:buSzPct val="100000"/>
            </a:pPr>
            <a:r>
              <a:rPr lang="en-US" sz="2200" i="1" dirty="0"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3709" y="2171700"/>
            <a:ext cx="37042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echo</a:t>
            </a:r>
            <a:r>
              <a:rPr lang="en-US" sz="2200" dirty="0"/>
              <a:t> is like bash's "</a:t>
            </a:r>
            <a:r>
              <a:rPr lang="en-US" sz="2200" dirty="0" err="1"/>
              <a:t>printf</a:t>
            </a:r>
            <a:r>
              <a:rPr lang="en-US" sz="2200" dirty="0"/>
              <a:t>".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0" y="2687270"/>
            <a:ext cx="416767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what exit status a program gives is </a:t>
            </a:r>
            <a:r>
              <a:rPr lang="en-US" sz="2200" b="1" dirty="0"/>
              <a:t>up to the program </a:t>
            </a:r>
            <a:r>
              <a:rPr lang="mr-IN" sz="2200" b="1" dirty="0"/>
              <a:t>–</a:t>
            </a:r>
            <a:r>
              <a:rPr lang="en-US" sz="2200" b="1" dirty="0"/>
              <a:t> </a:t>
            </a:r>
            <a:r>
              <a:rPr lang="en-US" sz="2200" dirty="0"/>
              <a:t>you have to look at the program's documentation to know what it means.</a:t>
            </a:r>
          </a:p>
        </p:txBody>
      </p:sp>
    </p:spTree>
    <p:extLst>
      <p:ext uri="{BB962C8B-B14F-4D97-AF65-F5344CB8AC3E}">
        <p14:creationId xmlns:p14="http://schemas.microsoft.com/office/powerpoint/2010/main" val="11296406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after a child process is spawned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609599"/>
          </a:xfrm>
        </p:spPr>
        <p:txBody>
          <a:bodyPr/>
          <a:lstStyle/>
          <a:p>
            <a:r>
              <a:rPr lang="en-US" dirty="0"/>
              <a:t>you've got the parent and the child processes, and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81928" y="1028700"/>
            <a:ext cx="3976122" cy="1668885"/>
            <a:chOff x="481928" y="1028700"/>
            <a:chExt cx="3976122" cy="1668885"/>
          </a:xfrm>
        </p:grpSpPr>
        <p:sp>
          <p:nvSpPr>
            <p:cNvPr id="8" name="Rectangle: Rounded Corners 6"/>
            <p:cNvSpPr/>
            <p:nvPr/>
          </p:nvSpPr>
          <p:spPr>
            <a:xfrm>
              <a:off x="481928" y="1028700"/>
              <a:ext cx="1575822" cy="674265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parent</a:t>
              </a:r>
            </a:p>
          </p:txBody>
        </p:sp>
        <p:sp>
          <p:nvSpPr>
            <p:cNvPr id="9" name="Rectangle: Rounded Corners 6"/>
            <p:cNvSpPr/>
            <p:nvPr/>
          </p:nvSpPr>
          <p:spPr>
            <a:xfrm>
              <a:off x="558478" y="2023320"/>
              <a:ext cx="1422722" cy="674265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child</a:t>
              </a:r>
            </a:p>
          </p:txBody>
        </p:sp>
        <p:cxnSp>
          <p:nvCxnSpPr>
            <p:cNvPr id="10" name="Elbow Connector 26"/>
            <p:cNvCxnSpPr/>
            <p:nvPr/>
          </p:nvCxnSpPr>
          <p:spPr>
            <a:xfrm>
              <a:off x="1269839" y="1702965"/>
              <a:ext cx="0" cy="320355"/>
            </a:xfrm>
            <a:prstGeom prst="straightConnector1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172400" y="1441056"/>
              <a:ext cx="228565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they could both run forever.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81928" y="3115616"/>
            <a:ext cx="3976122" cy="2017727"/>
            <a:chOff x="481928" y="3115616"/>
            <a:chExt cx="3976122" cy="2017727"/>
          </a:xfrm>
        </p:grpSpPr>
        <p:sp>
          <p:nvSpPr>
            <p:cNvPr id="11" name="Rectangle: Rounded Corners 6"/>
            <p:cNvSpPr/>
            <p:nvPr/>
          </p:nvSpPr>
          <p:spPr>
            <a:xfrm>
              <a:off x="481928" y="3115616"/>
              <a:ext cx="1575822" cy="674265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parent</a:t>
              </a:r>
            </a:p>
          </p:txBody>
        </p:sp>
        <p:sp>
          <p:nvSpPr>
            <p:cNvPr id="12" name="Rectangle: Rounded Corners 6"/>
            <p:cNvSpPr/>
            <p:nvPr/>
          </p:nvSpPr>
          <p:spPr>
            <a:xfrm>
              <a:off x="558478" y="4110236"/>
              <a:ext cx="1422722" cy="674265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child</a:t>
              </a:r>
            </a:p>
          </p:txBody>
        </p:sp>
        <p:cxnSp>
          <p:nvCxnSpPr>
            <p:cNvPr id="13" name="Elbow Connector 26"/>
            <p:cNvCxnSpPr/>
            <p:nvPr/>
          </p:nvCxnSpPr>
          <p:spPr>
            <a:xfrm>
              <a:off x="1269839" y="3789881"/>
              <a:ext cx="0" cy="320355"/>
            </a:xfrm>
            <a:prstGeom prst="straightConnector1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172400" y="3452748"/>
              <a:ext cx="22856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the child could terminate before </a:t>
              </a:r>
              <a:r>
                <a:rPr lang="en-US" sz="2200"/>
                <a:t>the parent.</a:t>
              </a:r>
              <a:endParaRPr lang="en-US" sz="2200" dirty="0"/>
            </a:p>
          </p:txBody>
        </p:sp>
        <p:sp>
          <p:nvSpPr>
            <p:cNvPr id="25" name="Multiply 24"/>
            <p:cNvSpPr/>
            <p:nvPr/>
          </p:nvSpPr>
          <p:spPr>
            <a:xfrm>
              <a:off x="583864" y="3761393"/>
              <a:ext cx="1371950" cy="1371950"/>
            </a:xfrm>
            <a:prstGeom prst="mathMultiply">
              <a:avLst>
                <a:gd name="adj1" fmla="val 1535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674132" y="679857"/>
            <a:ext cx="3976122" cy="2020598"/>
            <a:chOff x="4674132" y="679857"/>
            <a:chExt cx="3976122" cy="2020598"/>
          </a:xfrm>
        </p:grpSpPr>
        <p:sp>
          <p:nvSpPr>
            <p:cNvPr id="20" name="Rectangle: Rounded Corners 6"/>
            <p:cNvSpPr/>
            <p:nvPr/>
          </p:nvSpPr>
          <p:spPr>
            <a:xfrm>
              <a:off x="4674132" y="1031570"/>
              <a:ext cx="1575822" cy="674265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parent</a:t>
              </a:r>
            </a:p>
          </p:txBody>
        </p:sp>
        <p:sp>
          <p:nvSpPr>
            <p:cNvPr id="21" name="Rectangle: Rounded Corners 6"/>
            <p:cNvSpPr/>
            <p:nvPr/>
          </p:nvSpPr>
          <p:spPr>
            <a:xfrm>
              <a:off x="4750682" y="2026190"/>
              <a:ext cx="1422722" cy="674265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child</a:t>
              </a:r>
            </a:p>
          </p:txBody>
        </p:sp>
        <p:cxnSp>
          <p:nvCxnSpPr>
            <p:cNvPr id="22" name="Elbow Connector 26"/>
            <p:cNvCxnSpPr/>
            <p:nvPr/>
          </p:nvCxnSpPr>
          <p:spPr>
            <a:xfrm>
              <a:off x="5462043" y="1705835"/>
              <a:ext cx="0" cy="320355"/>
            </a:xfrm>
            <a:prstGeom prst="straightConnector1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364604" y="1368702"/>
              <a:ext cx="22856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/>
                <a:t>the parent could terminate before the child.</a:t>
              </a:r>
            </a:p>
          </p:txBody>
        </p:sp>
        <p:sp>
          <p:nvSpPr>
            <p:cNvPr id="26" name="Multiply 25"/>
            <p:cNvSpPr/>
            <p:nvPr/>
          </p:nvSpPr>
          <p:spPr>
            <a:xfrm>
              <a:off x="4776068" y="679857"/>
              <a:ext cx="1371950" cy="1371950"/>
            </a:xfrm>
            <a:prstGeom prst="mathMultiply">
              <a:avLst>
                <a:gd name="adj1" fmla="val 1535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4674132" y="2843289"/>
            <a:ext cx="42668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in that case, the child is </a:t>
            </a:r>
            <a:r>
              <a:rPr lang="en-US" sz="2200" b="1" dirty="0"/>
              <a:t>orphaned </a:t>
            </a:r>
            <a:r>
              <a:rPr lang="mr-IN" sz="2200" b="1" dirty="0"/>
              <a:t>–</a:t>
            </a:r>
            <a:r>
              <a:rPr lang="en-US" sz="2200" b="1" dirty="0"/>
              <a:t> </a:t>
            </a:r>
            <a:r>
              <a:rPr lang="en-US" sz="2200" dirty="0"/>
              <a:t>and its parent process becomes </a:t>
            </a:r>
            <a:r>
              <a:rPr lang="en-US" sz="2200" b="1" dirty="0" err="1"/>
              <a:t>systemd</a:t>
            </a:r>
            <a:r>
              <a:rPr lang="en-US" sz="2200" b="1" dirty="0"/>
              <a:t>.</a:t>
            </a:r>
            <a:endParaRPr lang="en-US" sz="2200" dirty="0"/>
          </a:p>
        </p:txBody>
      </p:sp>
      <p:pic>
        <p:nvPicPr>
          <p:cNvPr id="4098" name="Picture 2" descr="mage result for lighten up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536" y="3969036"/>
            <a:ext cx="2330041" cy="1770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458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the child terminates before the parent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parent can find out </a:t>
            </a:r>
            <a:r>
              <a:rPr lang="en-US" i="1" dirty="0"/>
              <a:t>how</a:t>
            </a:r>
            <a:r>
              <a:rPr lang="en-US" dirty="0"/>
              <a:t> the child terminated with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waitpid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b="1" dirty="0"/>
          </a:p>
          <a:p>
            <a:r>
              <a:rPr lang="en-US" dirty="0"/>
              <a:t>let’s see an example of a child process exiting two ways…</a:t>
            </a:r>
          </a:p>
          <a:p>
            <a:pPr lvl="1"/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16_waitpid.c</a:t>
            </a:r>
            <a:r>
              <a:rPr lang="en-US" dirty="0"/>
              <a:t> shows this</a:t>
            </a:r>
          </a:p>
          <a:p>
            <a:pPr lvl="1"/>
            <a:r>
              <a:rPr lang="en-US" dirty="0"/>
              <a:t>what are these mentions of “signals”?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75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:B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POSIX Signals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451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vs. Asynchronous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822539"/>
          </a:xfrm>
        </p:spPr>
        <p:txBody>
          <a:bodyPr/>
          <a:lstStyle/>
          <a:p>
            <a:r>
              <a:rPr lang="en-US" b="1" dirty="0"/>
              <a:t>polling </a:t>
            </a:r>
            <a:r>
              <a:rPr lang="en-US" dirty="0"/>
              <a:t>means “asking over and over if something happened”</a:t>
            </a:r>
          </a:p>
          <a:p>
            <a:r>
              <a:rPr lang="en-US" b="1" dirty="0"/>
              <a:t>asynchronous</a:t>
            </a:r>
            <a:r>
              <a:rPr lang="en-US" dirty="0"/>
              <a:t> means “being notified when something happens”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664677" y="1333500"/>
            <a:ext cx="2438400" cy="3366034"/>
            <a:chOff x="1664677" y="1368860"/>
            <a:chExt cx="2438400" cy="3366034"/>
          </a:xfrm>
        </p:grpSpPr>
        <p:sp>
          <p:nvSpPr>
            <p:cNvPr id="9" name="TextBox 8"/>
            <p:cNvSpPr txBox="1"/>
            <p:nvPr/>
          </p:nvSpPr>
          <p:spPr>
            <a:xfrm>
              <a:off x="2159977" y="1368860"/>
              <a:ext cx="1447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Polling</a:t>
              </a:r>
            </a:p>
          </p:txBody>
        </p:sp>
        <p:pic>
          <p:nvPicPr>
            <p:cNvPr id="11" name="Content Placeholder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4677" y="1943100"/>
              <a:ext cx="2438400" cy="2791794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>
            <a:off x="4724400" y="1333500"/>
            <a:ext cx="2743200" cy="3453748"/>
            <a:chOff x="4724400" y="1368860"/>
            <a:chExt cx="2743200" cy="3453748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384208"/>
              <a:ext cx="2438400" cy="24384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4724400" y="1368860"/>
              <a:ext cx="274320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Asynchronous notification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93068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 signal? </a:t>
            </a:r>
            <a:r>
              <a:rPr lang="en-US" sz="2000" dirty="0"/>
              <a:t>(animated)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19049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signal</a:t>
            </a:r>
            <a:r>
              <a:rPr lang="en-US" dirty="0"/>
              <a:t> is an </a:t>
            </a:r>
            <a:r>
              <a:rPr lang="en-US" b="1" dirty="0"/>
              <a:t>asynchronous </a:t>
            </a:r>
            <a:r>
              <a:rPr lang="en-US" dirty="0"/>
              <a:t>way the OS notifies your program of certain special events</a:t>
            </a:r>
          </a:p>
          <a:p>
            <a:r>
              <a:rPr lang="en-US" dirty="0"/>
              <a:t>this happens </a:t>
            </a:r>
            <a:r>
              <a:rPr lang="en-US" i="1" dirty="0"/>
              <a:t>outside the normal flow of execution.</a:t>
            </a:r>
          </a:p>
          <a:p>
            <a:pPr lvl="1"/>
            <a:r>
              <a:rPr lang="en-US" dirty="0"/>
              <a:t>signals are </a:t>
            </a:r>
            <a:r>
              <a:rPr lang="en-US" i="1" dirty="0"/>
              <a:t>kind of</a:t>
            </a:r>
            <a:r>
              <a:rPr lang="en-US" dirty="0"/>
              <a:t> like Java exceptions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when a signal is sent, the program runs a </a:t>
            </a:r>
            <a:r>
              <a:rPr lang="en-US" b="1" dirty="0"/>
              <a:t>signal handler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2391508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Consolas" panose="020B0609020204030204" pitchFamily="49" charset="0"/>
              </a:rPr>
              <a:t>normal_code</a:t>
            </a:r>
            <a:r>
              <a:rPr lang="en-US" sz="2400" b="1" dirty="0">
                <a:latin typeface="Consolas" panose="020B0609020204030204" pitchFamily="49" charset="0"/>
              </a:rPr>
              <a:t>();</a:t>
            </a:r>
          </a:p>
          <a:p>
            <a:r>
              <a:rPr lang="en-US" sz="2400" b="1" dirty="0" err="1">
                <a:latin typeface="Consolas" panose="020B0609020204030204" pitchFamily="49" charset="0"/>
              </a:rPr>
              <a:t>nothing_unusual</a:t>
            </a:r>
            <a:r>
              <a:rPr lang="en-US" sz="2400" b="1" dirty="0">
                <a:latin typeface="Consolas" panose="020B0609020204030204" pitchFamily="49" charset="0"/>
              </a:rPr>
              <a:t>();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whatever();</a:t>
            </a:r>
          </a:p>
          <a:p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latin typeface="Consolas" panose="020B0609020204030204" pitchFamily="49" charset="0"/>
              </a:rPr>
              <a:t>(blah == blah)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    </a:t>
            </a:r>
            <a:r>
              <a:rPr lang="en-US" sz="2400" b="1" dirty="0" err="1">
                <a:latin typeface="Consolas" panose="020B0609020204030204" pitchFamily="49" charset="0"/>
              </a:rPr>
              <a:t>printf</a:t>
            </a:r>
            <a:r>
              <a:rPr lang="en-US" sz="2400" b="1" dirty="0"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"banana\n"</a:t>
            </a:r>
            <a:r>
              <a:rPr lang="en-US" sz="2400" b="1" dirty="0">
                <a:latin typeface="Consolas" panose="020B0609020204030204" pitchFamily="49" charset="0"/>
              </a:rPr>
              <a:t>);</a:t>
            </a:r>
          </a:p>
        </p:txBody>
      </p:sp>
      <p:sp>
        <p:nvSpPr>
          <p:cNvPr id="9" name="Arrow: Right 8"/>
          <p:cNvSpPr/>
          <p:nvPr/>
        </p:nvSpPr>
        <p:spPr>
          <a:xfrm>
            <a:off x="298938" y="2520115"/>
            <a:ext cx="304800" cy="2286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 rot="20234006">
            <a:off x="2814682" y="2314486"/>
            <a:ext cx="3086100" cy="1266735"/>
            <a:chOff x="4548554" y="2782360"/>
            <a:chExt cx="3086100" cy="1266735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10200" y="2782360"/>
              <a:ext cx="1219200" cy="1219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548554" y="2848766"/>
              <a:ext cx="30861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ln w="28575">
                    <a:solidFill>
                      <a:schemeClr val="tx1"/>
                    </a:solidFill>
                  </a:ln>
                  <a:solidFill>
                    <a:srgbClr val="FF0000"/>
                  </a:solidFill>
                </a:rPr>
                <a:t>AAAA SIGINT!!!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999892" y="3244070"/>
            <a:ext cx="4067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void</a:t>
            </a:r>
            <a:r>
              <a:rPr lang="en-US" sz="2400" b="1" dirty="0">
                <a:latin typeface="Consolas" panose="020B0609020204030204" pitchFamily="49" charset="0"/>
              </a:rPr>
              <a:t> handler(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latin typeface="Consolas" panose="020B0609020204030204" pitchFamily="49" charset="0"/>
              </a:rPr>
              <a:t> sig) {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    </a:t>
            </a:r>
            <a:r>
              <a:rPr lang="en-US" sz="2400" b="1" dirty="0" err="1">
                <a:latin typeface="Consolas" panose="020B0609020204030204" pitchFamily="49" charset="0"/>
              </a:rPr>
              <a:t>printf</a:t>
            </a:r>
            <a:r>
              <a:rPr lang="en-US" sz="2400" b="1" dirty="0">
                <a:latin typeface="Consolas" panose="020B0609020204030204" pitchFamily="49" charset="0"/>
              </a:rPr>
              <a:t>(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nsolas" panose="020B0609020204030204" pitchFamily="49" charset="0"/>
              </a:rPr>
              <a:t>"O NO\n"</a:t>
            </a:r>
            <a:r>
              <a:rPr lang="en-US" sz="2400" b="1" dirty="0">
                <a:latin typeface="Consolas" panose="020B0609020204030204" pitchFamily="49" charset="0"/>
              </a:rPr>
              <a:t>);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0" y="4679654"/>
            <a:ext cx="7886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but unlike a Java exception, when the handler is done, </a:t>
            </a:r>
            <a:r>
              <a:rPr lang="en-US" sz="2200" b="1" dirty="0"/>
              <a:t>execution resumes as normal.</a:t>
            </a:r>
          </a:p>
        </p:txBody>
      </p:sp>
    </p:spTree>
    <p:extLst>
      <p:ext uri="{BB962C8B-B14F-4D97-AF65-F5344CB8AC3E}">
        <p14:creationId xmlns:p14="http://schemas.microsoft.com/office/powerpoint/2010/main" val="541631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4.44444E-6 0.06667 " pathEditMode="relative" rAng="0" ptsTypes="AA">
                                      <p:cBhvr>
                                        <p:cTn id="1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6667 L 4.44444E-6 0.12723 " pathEditMode="relative" rAng="0" ptsTypes="AA">
                                      <p:cBhvr>
                                        <p:cTn id="1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135 L 0.01093 0.21084 L 0.06475 0.34723 L 0.12691 0.40056 L 0.30954 0.42528 L 0.42569 0.38306 L 0.46284 0.3175 L 0.46475 0.23945 L 0.48281 0.15139 " pathEditMode="relative" ptsTypes="AAAAAAAAA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281 0.15139 L 0.48402 0.27917 " pathEditMode="relative" rAng="0" ptsTypes="AA">
                                      <p:cBhvr>
                                        <p:cTn id="3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02 0.27917 C 0.47604 0.31361 0.46805 0.34833 0.43021 0.37194 C 0.39236 0.39528 0.32014 0.42555 0.25712 0.42 C 0.19392 0.41472 0.09548 0.37222 0.05173 0.33917 C 0.00798 0.30639 0.00225 0.25778 -0.00521 0.22222 C -0.01285 0.18667 0.00659 0.12611 0.00659 0.12639 " pathEditMode="relative" rAng="0" ptsTypes="AAAAAA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66" y="-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9" grpId="1" animBg="1"/>
      <p:bldP spid="9" grpId="2" animBg="1"/>
      <p:bldP spid="9" grpId="3" animBg="1"/>
      <p:bldP spid="9" grpId="4" animBg="1"/>
      <p:bldP spid="9" grpId="5" animBg="1"/>
      <p:bldP spid="15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signals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SIGSEGV</a:t>
            </a:r>
            <a:r>
              <a:rPr lang="en-US" b="1" dirty="0"/>
              <a:t> </a:t>
            </a:r>
            <a:r>
              <a:rPr lang="en-US" dirty="0"/>
              <a:t>is your best friend, the </a:t>
            </a:r>
            <a:r>
              <a:rPr lang="en-US" dirty="0" err="1"/>
              <a:t>seg</a:t>
            </a:r>
            <a:r>
              <a:rPr lang="en-US" strike="sngStrike" dirty="0" err="1"/>
              <a:t>v</a:t>
            </a:r>
            <a:r>
              <a:rPr lang="en-US" dirty="0" err="1"/>
              <a:t>fault</a:t>
            </a:r>
            <a:r>
              <a:rPr lang="en-US" dirty="0"/>
              <a:t>!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SIGFPE</a:t>
            </a:r>
            <a:r>
              <a:rPr lang="en-US" dirty="0"/>
              <a:t> is when a mathematical error happens.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SIGINT</a:t>
            </a:r>
            <a:r>
              <a:rPr lang="en-US" dirty="0"/>
              <a:t> is the </a:t>
            </a:r>
            <a:r>
              <a:rPr lang="en-US" dirty="0" err="1"/>
              <a:t>ctrl+C</a:t>
            </a:r>
            <a:r>
              <a:rPr lang="en-US" dirty="0"/>
              <a:t> interrupt.</a:t>
            </a:r>
          </a:p>
          <a:p>
            <a:pPr lvl="1"/>
            <a:r>
              <a:rPr lang="en-US" b="1" dirty="0"/>
              <a:t>by default,</a:t>
            </a:r>
            <a:r>
              <a:rPr lang="en-US" dirty="0"/>
              <a:t> it stops the program.</a:t>
            </a:r>
          </a:p>
          <a:p>
            <a:pPr lvl="1"/>
            <a:r>
              <a:rPr lang="en-US" dirty="0"/>
              <a:t>but you can make it do whatever you want!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SIGTERM</a:t>
            </a:r>
            <a:r>
              <a:rPr lang="en-US" b="1" dirty="0"/>
              <a:t>: </a:t>
            </a:r>
            <a:r>
              <a:rPr lang="en-US" dirty="0"/>
              <a:t>"hey, time to quit, just letting you know </a:t>
            </a:r>
            <a:r>
              <a:rPr lang="en-US" dirty="0">
                <a:sym typeface="Wingdings"/>
              </a:rPr>
              <a:t>"</a:t>
            </a:r>
            <a:endParaRPr lang="en-US" dirty="0"/>
          </a:p>
          <a:p>
            <a:pPr lvl="1"/>
            <a:r>
              <a:rPr lang="en-US" dirty="0"/>
              <a:t>this is clicking the X button on the window</a:t>
            </a:r>
          </a:p>
          <a:p>
            <a:pPr lvl="1"/>
            <a:r>
              <a:rPr lang="en-US" dirty="0"/>
              <a:t>you might pop up an "are you sure?" box</a:t>
            </a:r>
          </a:p>
          <a:p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SIGKILL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ja-JP" altLang="en-US" i="1" dirty="0">
                <a:solidFill>
                  <a:srgbClr val="FF0000"/>
                </a:solidFill>
              </a:rPr>
              <a:t>お前はもう死んでいる</a:t>
            </a:r>
            <a:endParaRPr lang="en-US" altLang="ja-JP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process is instantly killed.</a:t>
            </a:r>
          </a:p>
          <a:p>
            <a:pPr lvl="1"/>
            <a:r>
              <a:rPr lang="en-US" dirty="0"/>
              <a:t>this is force closing from the task manager.</a:t>
            </a:r>
          </a:p>
          <a:p>
            <a:pPr lvl="1"/>
            <a:r>
              <a:rPr lang="en-US" dirty="0"/>
              <a:t>this signal </a:t>
            </a:r>
            <a:r>
              <a:rPr lang="en-US" b="1" dirty="0"/>
              <a:t>cannot be handled or ignored.</a:t>
            </a:r>
          </a:p>
          <a:p>
            <a:pPr lvl="2"/>
            <a:r>
              <a:rPr lang="en-US" dirty="0"/>
              <a:t>(the others above can be!)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028" name="Picture 4" descr="mage result for omae wa mou shindeir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48" r="19048"/>
          <a:stretch/>
        </p:blipFill>
        <p:spPr bwMode="auto">
          <a:xfrm>
            <a:off x="6705600" y="2705628"/>
            <a:ext cx="2376529" cy="259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3070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signals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</a:t>
            </a:r>
            <a:r>
              <a:rPr lang="en-US" i="1" dirty="0"/>
              <a:t>catch</a:t>
            </a:r>
            <a:r>
              <a:rPr lang="en-US" dirty="0"/>
              <a:t> signals by setting up a </a:t>
            </a:r>
            <a:r>
              <a:rPr lang="en-US" b="1" dirty="0"/>
              <a:t>signal handler</a:t>
            </a:r>
            <a:r>
              <a:rPr lang="en-US" dirty="0"/>
              <a:t> of your own</a:t>
            </a:r>
          </a:p>
          <a:p>
            <a:r>
              <a:rPr lang="en-US" dirty="0"/>
              <a:t>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signal()</a:t>
            </a:r>
            <a:r>
              <a:rPr lang="en-US" dirty="0"/>
              <a:t> function is a little old-fashioned but can do this:</a:t>
            </a:r>
          </a:p>
          <a:p>
            <a:pPr lvl="1"/>
            <a:r>
              <a:rPr lang="en-US" dirty="0"/>
              <a:t>the first argument is the signal to handle</a:t>
            </a:r>
          </a:p>
          <a:p>
            <a:pPr lvl="1"/>
            <a:r>
              <a:rPr lang="en-US" dirty="0"/>
              <a:t>the second is one of these things:</a:t>
            </a:r>
          </a:p>
          <a:p>
            <a:pPr lvl="2"/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SIG_IGN</a:t>
            </a:r>
            <a:r>
              <a:rPr lang="en-US" dirty="0"/>
              <a:t> to ignore the signal;</a:t>
            </a:r>
          </a:p>
          <a:p>
            <a:pPr lvl="2"/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SIG_DFL</a:t>
            </a:r>
            <a:r>
              <a:rPr lang="en-US" b="1" dirty="0"/>
              <a:t> </a:t>
            </a:r>
            <a:r>
              <a:rPr lang="en-US" dirty="0"/>
              <a:t>to perform the default action;</a:t>
            </a:r>
          </a:p>
          <a:p>
            <a:pPr lvl="2"/>
            <a:r>
              <a:rPr lang="en-US" dirty="0"/>
              <a:t>or a </a:t>
            </a:r>
            <a:r>
              <a:rPr lang="en-US" b="1" dirty="0"/>
              <a:t>function pointer</a:t>
            </a:r>
            <a:r>
              <a:rPr lang="en-US" dirty="0"/>
              <a:t> to a handler function.</a:t>
            </a:r>
          </a:p>
          <a:p>
            <a:pPr lvl="3"/>
            <a:r>
              <a:rPr lang="en-US" dirty="0"/>
              <a:t>this will be called when that signal is sent.</a:t>
            </a:r>
          </a:p>
          <a:p>
            <a:r>
              <a:rPr lang="en-US" dirty="0"/>
              <a:t>there is a much more powerful function,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sigaction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b="1" dirty="0"/>
              <a:t>, </a:t>
            </a:r>
            <a:r>
              <a:rPr lang="en-US" dirty="0"/>
              <a:t>for setting up custom handlers</a:t>
            </a:r>
          </a:p>
          <a:p>
            <a:pPr lvl="1"/>
            <a:r>
              <a:rPr lang="en-US" dirty="0"/>
              <a:t>but my god it has a lot of options.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58327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your own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send signals from your program with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kill()</a:t>
            </a:r>
            <a:r>
              <a:rPr lang="en-US" b="1" dirty="0"/>
              <a:t> </a:t>
            </a:r>
            <a:r>
              <a:rPr lang="en-US" dirty="0"/>
              <a:t>function</a:t>
            </a:r>
          </a:p>
          <a:p>
            <a:pPr lvl="1"/>
            <a:r>
              <a:rPr lang="en-US" dirty="0"/>
              <a:t>despite its name, it can send </a:t>
            </a:r>
            <a:r>
              <a:rPr lang="en-US" i="1" dirty="0"/>
              <a:t>any</a:t>
            </a:r>
            <a:r>
              <a:rPr lang="en-US" dirty="0"/>
              <a:t> signal</a:t>
            </a:r>
          </a:p>
          <a:p>
            <a:pPr lvl="1"/>
            <a:r>
              <a:rPr lang="en-US" dirty="0"/>
              <a:t>you give it a </a:t>
            </a:r>
            <a:r>
              <a:rPr lang="en-US" dirty="0" err="1"/>
              <a:t>pid</a:t>
            </a:r>
            <a:r>
              <a:rPr lang="en-US" dirty="0"/>
              <a:t> and a signal</a:t>
            </a:r>
          </a:p>
          <a:p>
            <a:r>
              <a:rPr lang="en-US" dirty="0"/>
              <a:t>you can send signals from the shell with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kill</a:t>
            </a:r>
            <a:r>
              <a:rPr lang="en-US" b="1" dirty="0"/>
              <a:t> </a:t>
            </a:r>
            <a:r>
              <a:rPr lang="en-US" dirty="0"/>
              <a:t>command</a:t>
            </a:r>
          </a:p>
          <a:p>
            <a:pPr lvl="1"/>
            <a:r>
              <a:rPr lang="en-US" dirty="0"/>
              <a:t>a common useful invocation is:</a:t>
            </a:r>
          </a:p>
          <a:p>
            <a:pPr marL="522923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kill -SIGKILL </a:t>
            </a:r>
            <a:r>
              <a:rPr lang="en-US" b="1" i="1" dirty="0" err="1">
                <a:latin typeface="Consolas" panose="020B0609020204030204" pitchFamily="49" charset="0"/>
              </a:rPr>
              <a:t>pid</a:t>
            </a:r>
            <a:endParaRPr lang="en-US" b="1" i="1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this sends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SIGKILL</a:t>
            </a:r>
            <a:r>
              <a:rPr lang="en-US" dirty="0"/>
              <a:t> signal to a process</a:t>
            </a:r>
          </a:p>
          <a:p>
            <a:pPr lvl="2"/>
            <a:r>
              <a:rPr lang="en-US" dirty="0"/>
              <a:t>this is the command-line "force close" or "end process"!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08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POSIX Process Creation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68713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5954629" y="1239370"/>
            <a:ext cx="1447800" cy="2131480"/>
            <a:chOff x="1219200" y="1967543"/>
            <a:chExt cx="1447800" cy="2131480"/>
          </a:xfrm>
        </p:grpSpPr>
        <p:sp>
          <p:nvSpPr>
            <p:cNvPr id="7" name="Rectangle 6"/>
            <p:cNvSpPr/>
            <p:nvPr/>
          </p:nvSpPr>
          <p:spPr>
            <a:xfrm>
              <a:off x="1219200" y="3337023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Code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219200" y="1967543"/>
              <a:ext cx="1447800" cy="13694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Data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954629" y="1239370"/>
            <a:ext cx="1447800" cy="2131480"/>
            <a:chOff x="3086100" y="2043743"/>
            <a:chExt cx="1447800" cy="2131480"/>
          </a:xfrm>
        </p:grpSpPr>
        <p:sp>
          <p:nvSpPr>
            <p:cNvPr id="12" name="Rectangle 11"/>
            <p:cNvSpPr/>
            <p:nvPr/>
          </p:nvSpPr>
          <p:spPr>
            <a:xfrm>
              <a:off x="3086100" y="3413223"/>
              <a:ext cx="1447800" cy="7620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Code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86100" y="2043743"/>
              <a:ext cx="1447800" cy="136948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/>
                <a:t>Data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Mitosis</a:t>
            </a:r>
            <a:r>
              <a:rPr lang="en-US" sz="2000" dirty="0"/>
              <a:t>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2"/>
            <a:ext cx="8686800" cy="4648198"/>
          </a:xfrm>
        </p:spPr>
        <p:txBody>
          <a:bodyPr>
            <a:normAutofit/>
          </a:bodyPr>
          <a:lstStyle/>
          <a:p>
            <a:r>
              <a:rPr lang="en-US" b="1" dirty="0"/>
              <a:t>in the beginning…</a:t>
            </a:r>
          </a:p>
          <a:p>
            <a:pPr lvl="1"/>
            <a:r>
              <a:rPr lang="en-US" dirty="0"/>
              <a:t>when a Linux system first starts, the</a:t>
            </a:r>
            <a:br>
              <a:rPr lang="en-US" dirty="0"/>
            </a:br>
            <a:r>
              <a:rPr lang="en-US" dirty="0"/>
              <a:t>only process running is </a:t>
            </a:r>
            <a:r>
              <a:rPr lang="en-US" b="1" dirty="0" err="1"/>
              <a:t>systemd</a:t>
            </a:r>
            <a:endParaRPr lang="en-US" dirty="0"/>
          </a:p>
          <a:p>
            <a:r>
              <a:rPr lang="en-US" dirty="0"/>
              <a:t>the way </a:t>
            </a:r>
            <a:r>
              <a:rPr lang="en-US" b="1" dirty="0"/>
              <a:t>every</a:t>
            </a:r>
            <a:r>
              <a:rPr lang="en-US" dirty="0"/>
              <a:t> process starts in POSIX is</a:t>
            </a:r>
            <a:br>
              <a:rPr lang="en-US" dirty="0"/>
            </a:br>
            <a:r>
              <a:rPr lang="en-US" dirty="0"/>
              <a:t>by </a:t>
            </a:r>
            <a:r>
              <a:rPr lang="en-US" b="1" dirty="0"/>
              <a:t>splitting off from another process</a:t>
            </a:r>
            <a:endParaRPr lang="en-US" dirty="0"/>
          </a:p>
          <a:p>
            <a:r>
              <a:rPr lang="en-US" dirty="0"/>
              <a:t>the POSIX function is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</a:p>
          <a:p>
            <a:r>
              <a:rPr lang="en-US" dirty="0"/>
              <a:t>the original process is the </a:t>
            </a:r>
            <a:r>
              <a:rPr lang="en-US" b="1" dirty="0"/>
              <a:t>parent,</a:t>
            </a:r>
            <a:r>
              <a:rPr lang="en-US" dirty="0"/>
              <a:t> and the</a:t>
            </a:r>
            <a:br>
              <a:rPr lang="en-US" dirty="0"/>
            </a:br>
            <a:r>
              <a:rPr lang="en-US" dirty="0"/>
              <a:t>newly-forked process is the </a:t>
            </a:r>
            <a:r>
              <a:rPr lang="en-US" b="1" dirty="0"/>
              <a:t>child</a:t>
            </a:r>
          </a:p>
          <a:p>
            <a:r>
              <a:rPr lang="en-US" dirty="0"/>
              <a:t>just like when cells split: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both processes are completely identical</a:t>
            </a:r>
          </a:p>
          <a:p>
            <a:pPr lvl="1"/>
            <a:r>
              <a:rPr lang="en-US" dirty="0"/>
              <a:t>same code, same data, same everything</a:t>
            </a:r>
          </a:p>
          <a:p>
            <a:pPr lvl="2"/>
            <a:r>
              <a:rPr lang="en-US" dirty="0"/>
              <a:t>even </a:t>
            </a:r>
            <a:r>
              <a:rPr lang="en-US" i="1" dirty="0"/>
              <a:t>where they're executing</a:t>
            </a:r>
            <a:r>
              <a:rPr lang="en-US" dirty="0"/>
              <a:t> is the same…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86379" y="7809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Parent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31100" y="7809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Child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678529" y="2857618"/>
            <a:ext cx="1627271" cy="1120712"/>
            <a:chOff x="6678529" y="2857618"/>
            <a:chExt cx="1627271" cy="1120712"/>
          </a:xfrm>
        </p:grpSpPr>
        <p:sp>
          <p:nvSpPr>
            <p:cNvPr id="10" name="Arc 9"/>
            <p:cNvSpPr/>
            <p:nvPr/>
          </p:nvSpPr>
          <p:spPr>
            <a:xfrm>
              <a:off x="6678529" y="2857618"/>
              <a:ext cx="1627271" cy="990600"/>
            </a:xfrm>
            <a:prstGeom prst="arc">
              <a:avLst>
                <a:gd name="adj1" fmla="val 93153"/>
                <a:gd name="adj2" fmla="val 10746214"/>
              </a:avLst>
            </a:prstGeom>
            <a:ln w="3810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69864" y="3516665"/>
              <a:ext cx="1244600" cy="461665"/>
            </a:xfrm>
            <a:prstGeom prst="rect">
              <a:avLst/>
            </a:prstGeom>
            <a:solidFill>
              <a:schemeClr val="bg1">
                <a:alpha val="81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 w="22225" cap="rnd" cmpd="sng">
                    <a:noFill/>
                    <a:prstDash val="solid"/>
                    <a:round/>
                  </a:ln>
                  <a:latin typeface="Consolas" panose="020B0609020204030204" pitchFamily="49" charset="0"/>
                </a:rPr>
                <a:t>fork()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35938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1724 -3.33333E-6 " pathEditMode="relative" rAng="0" ptsTypes="AA">
                                      <p:cBhvr>
                                        <p:cTn id="28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9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process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991600" cy="838199"/>
          </a:xfrm>
        </p:spPr>
        <p:txBody>
          <a:bodyPr/>
          <a:lstStyle/>
          <a:p>
            <a:r>
              <a:rPr lang="en-US" dirty="0"/>
              <a:t>since each process is started by another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we </a:t>
            </a:r>
            <a:r>
              <a:rPr lang="en-US" dirty="0" err="1"/>
              <a:t>kinda</a:t>
            </a:r>
            <a:r>
              <a:rPr lang="en-US" dirty="0"/>
              <a:t> end up with a process "family tree"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: Rounded Corners 6"/>
          <p:cNvSpPr/>
          <p:nvPr/>
        </p:nvSpPr>
        <p:spPr>
          <a:xfrm>
            <a:off x="6244328" y="1333500"/>
            <a:ext cx="1771716" cy="67426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systemd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: Rounded Corners 6"/>
          <p:cNvSpPr/>
          <p:nvPr/>
        </p:nvSpPr>
        <p:spPr>
          <a:xfrm>
            <a:off x="4202487" y="2544662"/>
            <a:ext cx="1320478" cy="6742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snapd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Rectangle: Rounded Corners 6"/>
          <p:cNvSpPr/>
          <p:nvPr/>
        </p:nvSpPr>
        <p:spPr>
          <a:xfrm>
            <a:off x="5682386" y="2544662"/>
            <a:ext cx="1575122" cy="6742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fwupd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Rectangle: Rounded Corners 6"/>
          <p:cNvSpPr/>
          <p:nvPr/>
        </p:nvSpPr>
        <p:spPr>
          <a:xfrm>
            <a:off x="7355805" y="2537058"/>
            <a:ext cx="1320478" cy="6742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: Rounded Corners 6"/>
          <p:cNvSpPr/>
          <p:nvPr/>
        </p:nvSpPr>
        <p:spPr>
          <a:xfrm>
            <a:off x="7685924" y="3611288"/>
            <a:ext cx="1320478" cy="67426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bash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1" name="Rectangle: Rounded Corners 6"/>
          <p:cNvSpPr/>
          <p:nvPr/>
        </p:nvSpPr>
        <p:spPr>
          <a:xfrm>
            <a:off x="6226303" y="3609277"/>
            <a:ext cx="1320478" cy="67426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Consolas" panose="020B0609020204030204" pitchFamily="49" charset="0"/>
                <a:cs typeface="Consolas" panose="020B0609020204030204" pitchFamily="49" charset="0"/>
              </a:rPr>
              <a:t>bash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Rectangle: Rounded Corners 6"/>
          <p:cNvSpPr/>
          <p:nvPr/>
        </p:nvSpPr>
        <p:spPr>
          <a:xfrm>
            <a:off x="6098631" y="4603897"/>
            <a:ext cx="1575822" cy="67426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pstree</a:t>
            </a:r>
            <a:endParaRPr lang="en-US" sz="105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4" name="Elbow Connector 13"/>
          <p:cNvCxnSpPr>
            <a:cxnSpLocks/>
            <a:stCxn id="6" idx="2"/>
            <a:endCxn id="7" idx="0"/>
          </p:cNvCxnSpPr>
          <p:nvPr/>
        </p:nvCxnSpPr>
        <p:spPr>
          <a:xfrm rot="5400000">
            <a:off x="5728008" y="1142483"/>
            <a:ext cx="536897" cy="2267460"/>
          </a:xfrm>
          <a:prstGeom prst="bentConnector3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7308469" y="1829482"/>
            <a:ext cx="529293" cy="88585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cxnSpLocks/>
            <a:stCxn id="6" idx="2"/>
            <a:endCxn id="8" idx="0"/>
          </p:cNvCxnSpPr>
          <p:nvPr/>
        </p:nvCxnSpPr>
        <p:spPr>
          <a:xfrm rot="5400000">
            <a:off x="6531619" y="1946094"/>
            <a:ext cx="536897" cy="66023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9" idx="2"/>
            <a:endCxn id="10" idx="0"/>
          </p:cNvCxnSpPr>
          <p:nvPr/>
        </p:nvCxnSpPr>
        <p:spPr>
          <a:xfrm rot="16200000" flipH="1">
            <a:off x="7981121" y="3246245"/>
            <a:ext cx="399965" cy="33011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9" idx="2"/>
            <a:endCxn id="11" idx="0"/>
          </p:cNvCxnSpPr>
          <p:nvPr/>
        </p:nvCxnSpPr>
        <p:spPr>
          <a:xfrm rot="5400000">
            <a:off x="7252316" y="2845549"/>
            <a:ext cx="397954" cy="112950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1" idx="2"/>
            <a:endCxn id="12" idx="0"/>
          </p:cNvCxnSpPr>
          <p:nvPr/>
        </p:nvCxnSpPr>
        <p:spPr>
          <a:xfrm>
            <a:off x="6886542" y="4283542"/>
            <a:ext cx="0" cy="320355"/>
          </a:xfrm>
          <a:prstGeom prst="straightConnector1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1001" y="1504391"/>
            <a:ext cx="36582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systemd</a:t>
            </a:r>
            <a:r>
              <a:rPr lang="en-US" sz="2200" dirty="0"/>
              <a:t> is the ancestor.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76458" y="2207234"/>
            <a:ext cx="37627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/>
              <a:t>it spawns several </a:t>
            </a:r>
            <a:r>
              <a:rPr lang="en-US" sz="2200" b="1" dirty="0"/>
              <a:t>daemons: </a:t>
            </a:r>
            <a:r>
              <a:rPr lang="en-US" sz="2200" dirty="0"/>
              <a:t>processes which handle important background tasks.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76458" y="3410299"/>
            <a:ext cx="37627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/>
              <a:t>when you ssh into </a:t>
            </a:r>
            <a:r>
              <a:rPr lang="en-US" sz="2200" dirty="0" err="1"/>
              <a:t>thoth</a:t>
            </a:r>
            <a:r>
              <a:rPr lang="en-US" sz="2200" dirty="0"/>
              <a:t>,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sshd</a:t>
            </a:r>
            <a:r>
              <a:rPr lang="en-US" sz="2200" dirty="0"/>
              <a:t> gives you a bash shell.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6458" y="4458760"/>
            <a:ext cx="37627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/>
              <a:t>and then you can run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pstree</a:t>
            </a:r>
            <a:r>
              <a:rPr lang="en-US" sz="2200" dirty="0"/>
              <a:t> to see this tree!</a:t>
            </a:r>
          </a:p>
        </p:txBody>
      </p:sp>
    </p:spTree>
    <p:extLst>
      <p:ext uri="{BB962C8B-B14F-4D97-AF65-F5344CB8AC3E}">
        <p14:creationId xmlns:p14="http://schemas.microsoft.com/office/powerpoint/2010/main" val="6332580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3" grpId="0"/>
      <p:bldP spid="45" grpId="0"/>
      <p:bldP spid="46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identifiers (</a:t>
            </a:r>
            <a:r>
              <a:rPr lang="en-US" dirty="0" err="1"/>
              <a:t>pids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process has a unique numeric identifier, its </a:t>
            </a:r>
            <a:r>
              <a:rPr lang="en-US" b="1" dirty="0" err="1"/>
              <a:t>pid</a:t>
            </a:r>
            <a:endParaRPr lang="en-US" b="1" dirty="0"/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systemd</a:t>
            </a:r>
            <a:r>
              <a:rPr lang="en-US" dirty="0"/>
              <a:t> has a </a:t>
            </a:r>
            <a:r>
              <a:rPr lang="en-US" dirty="0" err="1"/>
              <a:t>pid</a:t>
            </a:r>
            <a:r>
              <a:rPr lang="en-US" dirty="0"/>
              <a:t> of 1, always.</a:t>
            </a:r>
          </a:p>
          <a:p>
            <a:pPr lvl="1"/>
            <a:r>
              <a:rPr lang="en-US" dirty="0"/>
              <a:t>you can see the </a:t>
            </a:r>
            <a:r>
              <a:rPr lang="en-US" dirty="0" err="1"/>
              <a:t>pids</a:t>
            </a:r>
            <a:r>
              <a:rPr lang="en-US" dirty="0"/>
              <a:t> with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pstree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-p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the POSIX function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getpid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gets the </a:t>
            </a:r>
            <a:r>
              <a:rPr lang="en-US" dirty="0" err="1"/>
              <a:t>pid</a:t>
            </a:r>
            <a:r>
              <a:rPr lang="en-US" dirty="0"/>
              <a:t> of the current process</a:t>
            </a:r>
          </a:p>
          <a:p>
            <a:pPr lvl="1"/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getppid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gets the </a:t>
            </a:r>
            <a:r>
              <a:rPr lang="en-US" dirty="0" err="1"/>
              <a:t>pid</a:t>
            </a:r>
            <a:r>
              <a:rPr lang="en-US" dirty="0"/>
              <a:t> of the current process’s </a:t>
            </a:r>
            <a:r>
              <a:rPr lang="en-US" i="1" dirty="0"/>
              <a:t>parent</a:t>
            </a:r>
          </a:p>
          <a:p>
            <a:r>
              <a:rPr lang="en-US" dirty="0"/>
              <a:t>you use </a:t>
            </a:r>
            <a:r>
              <a:rPr lang="en-US" dirty="0" err="1"/>
              <a:t>pids</a:t>
            </a:r>
            <a:r>
              <a:rPr lang="en-US" dirty="0"/>
              <a:t> as arguments to process-management </a:t>
            </a:r>
            <a:r>
              <a:rPr lang="en-US" dirty="0" err="1"/>
              <a:t>syscalls</a:t>
            </a:r>
            <a:endParaRPr lang="en-US" dirty="0"/>
          </a:p>
          <a:p>
            <a:pPr lvl="1"/>
            <a:r>
              <a:rPr lang="en-US" dirty="0"/>
              <a:t>like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waitpid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lvl="1"/>
            <a:r>
              <a:rPr lang="en-US" dirty="0"/>
              <a:t>and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kill()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89812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66800" y="2019300"/>
            <a:ext cx="327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latin typeface="Consolas" panose="020B0609020204030204" pitchFamily="49" charset="0"/>
              </a:rPr>
              <a:t>cpid</a:t>
            </a:r>
            <a:r>
              <a:rPr lang="en-US" sz="2400" b="1" dirty="0">
                <a:latin typeface="Consolas" panose="020B0609020204030204" pitchFamily="49" charset="0"/>
              </a:rPr>
              <a:t> =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latin typeface="Consolas" panose="020B0609020204030204" pitchFamily="49" charset="0"/>
              </a:rPr>
              <a:t>fork();</a:t>
            </a: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latin typeface="Consolas" panose="020B0609020204030204" pitchFamily="49" charset="0"/>
              </a:rPr>
              <a:t>cpid</a:t>
            </a:r>
            <a:r>
              <a:rPr lang="en-US" sz="2400" b="1" dirty="0">
                <a:latin typeface="Consolas" panose="020B0609020204030204" pitchFamily="49" charset="0"/>
              </a:rPr>
              <a:t> ==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0</a:t>
            </a:r>
            <a:r>
              <a:rPr lang="en-US" sz="2400" b="1" dirty="0">
                <a:latin typeface="Consolas" panose="020B0609020204030204" pitchFamily="49" charset="0"/>
              </a:rPr>
              <a:t>) {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// child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} 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else</a:t>
            </a:r>
            <a:r>
              <a:rPr lang="en-US" sz="2400" b="1" dirty="0">
                <a:latin typeface="Consolas" panose="020B0609020204030204" pitchFamily="49" charset="0"/>
              </a:rPr>
              <a:t> {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  </a:t>
            </a: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// parent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6800" y="2019300"/>
            <a:ext cx="3276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 err="1">
                <a:latin typeface="Consolas" panose="020B0609020204030204" pitchFamily="49" charset="0"/>
              </a:rPr>
              <a:t>cpid</a:t>
            </a:r>
            <a:r>
              <a:rPr lang="en-US" sz="2400" b="1" dirty="0">
                <a:latin typeface="Consolas" panose="020B0609020204030204" pitchFamily="49" charset="0"/>
              </a:rPr>
              <a:t> =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2400" b="1" dirty="0">
                <a:latin typeface="Consolas" panose="020B0609020204030204" pitchFamily="49" charset="0"/>
              </a:rPr>
              <a:t>fork();</a:t>
            </a:r>
            <a:endParaRPr lang="en-US" sz="24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2400" b="1" dirty="0">
                <a:latin typeface="Consolas" panose="020B0609020204030204" pitchFamily="49" charset="0"/>
              </a:rPr>
              <a:t>(</a:t>
            </a:r>
            <a:r>
              <a:rPr lang="en-US" sz="2400" b="1" dirty="0" err="1">
                <a:latin typeface="Consolas" panose="020B0609020204030204" pitchFamily="49" charset="0"/>
              </a:rPr>
              <a:t>cpid</a:t>
            </a:r>
            <a:r>
              <a:rPr lang="en-US" sz="2400" b="1" dirty="0">
                <a:latin typeface="Consolas" panose="020B0609020204030204" pitchFamily="49" charset="0"/>
              </a:rPr>
              <a:t> == </a:t>
            </a: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</a:rPr>
              <a:t>0</a:t>
            </a:r>
            <a:r>
              <a:rPr lang="en-US" sz="2400" b="1" dirty="0">
                <a:latin typeface="Consolas" panose="020B0609020204030204" pitchFamily="49" charset="0"/>
              </a:rPr>
              <a:t>) {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// child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} 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else</a:t>
            </a:r>
            <a:r>
              <a:rPr lang="en-US" sz="2400" b="1" dirty="0">
                <a:latin typeface="Consolas" panose="020B0609020204030204" pitchFamily="49" charset="0"/>
              </a:rPr>
              <a:t> {</a:t>
            </a:r>
          </a:p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  </a:t>
            </a:r>
            <a:r>
              <a:rPr lang="en-US" sz="2400" i="1" dirty="0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rPr>
              <a:t> // parent</a:t>
            </a:r>
          </a:p>
          <a:p>
            <a:r>
              <a:rPr lang="en-US" sz="2400" b="1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r>
              <a:rPr lang="en-US" dirty="0"/>
              <a:t> is weird.</a:t>
            </a:r>
            <a:r>
              <a:rPr lang="en-US" sz="2000" dirty="0"/>
              <a:t> (animated)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8763000" cy="1295399"/>
          </a:xfrm>
        </p:spPr>
        <p:txBody>
          <a:bodyPr/>
          <a:lstStyle/>
          <a:p>
            <a:r>
              <a:rPr lang="en-US" dirty="0"/>
              <a:t>let’s look at an example of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/>
              <a:t>we can use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strace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-f</a:t>
            </a:r>
            <a:r>
              <a:rPr lang="en-US" dirty="0"/>
              <a:t> to watch the </a:t>
            </a:r>
            <a:r>
              <a:rPr lang="en-US" dirty="0" err="1"/>
              <a:t>syscalls</a:t>
            </a:r>
            <a:r>
              <a:rPr lang="en-US" dirty="0"/>
              <a:t> from </a:t>
            </a:r>
            <a:r>
              <a:rPr lang="en-US" i="1" dirty="0"/>
              <a:t>both</a:t>
            </a:r>
            <a:r>
              <a:rPr lang="en-US" dirty="0"/>
              <a:t> processes</a:t>
            </a:r>
          </a:p>
          <a:p>
            <a:r>
              <a:rPr lang="en-US" dirty="0"/>
              <a:t>when you do a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r>
              <a:rPr lang="en-US" dirty="0"/>
              <a:t>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0" y="15621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Parent (</a:t>
            </a:r>
            <a:r>
              <a:rPr lang="en-US" sz="2800" b="1" dirty="0" err="1"/>
              <a:t>pid</a:t>
            </a:r>
            <a:r>
              <a:rPr lang="en-US" sz="2800" b="1" dirty="0"/>
              <a:t>=1234)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9842" y="1562100"/>
            <a:ext cx="3678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Child (</a:t>
            </a:r>
            <a:r>
              <a:rPr lang="en-US" sz="2800" b="1" dirty="0" err="1"/>
              <a:t>pid</a:t>
            </a:r>
            <a:r>
              <a:rPr lang="en-US" sz="2800" b="1" dirty="0"/>
              <a:t>=331)</a:t>
            </a:r>
          </a:p>
        </p:txBody>
      </p:sp>
      <p:sp>
        <p:nvSpPr>
          <p:cNvPr id="13" name="Arrow: Right 12"/>
          <p:cNvSpPr/>
          <p:nvPr/>
        </p:nvSpPr>
        <p:spPr>
          <a:xfrm>
            <a:off x="762000" y="2134130"/>
            <a:ext cx="304800" cy="2286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/>
          <p:cNvSpPr/>
          <p:nvPr/>
        </p:nvSpPr>
        <p:spPr>
          <a:xfrm>
            <a:off x="4516315" y="2134130"/>
            <a:ext cx="304800" cy="22860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83219" y="4442454"/>
            <a:ext cx="80404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r>
              <a:rPr lang="en-US" sz="2200" dirty="0">
                <a:solidFill>
                  <a:srgbClr val="FF0000"/>
                </a:solidFill>
              </a:rPr>
              <a:t> returns the child’s </a:t>
            </a:r>
            <a:r>
              <a:rPr lang="en-US" sz="2200" dirty="0" err="1">
                <a:solidFill>
                  <a:srgbClr val="FF0000"/>
                </a:solidFill>
              </a:rPr>
              <a:t>pid</a:t>
            </a:r>
            <a:r>
              <a:rPr lang="en-US" sz="2200" dirty="0">
                <a:solidFill>
                  <a:srgbClr val="FF0000"/>
                </a:solidFill>
              </a:rPr>
              <a:t> in the parent</a:t>
            </a:r>
            <a:r>
              <a:rPr lang="mr-IN" sz="2200" dirty="0">
                <a:solidFill>
                  <a:srgbClr val="FF0000"/>
                </a:solidFill>
              </a:rPr>
              <a:t>…</a:t>
            </a:r>
            <a:r>
              <a:rPr lang="en-US" sz="2200" dirty="0">
                <a:solidFill>
                  <a:srgbClr val="FF0000"/>
                </a:solidFill>
              </a:rPr>
              <a:t> and 0 in the child.</a:t>
            </a:r>
          </a:p>
        </p:txBody>
      </p:sp>
    </p:spTree>
    <p:extLst>
      <p:ext uri="{BB962C8B-B14F-4D97-AF65-F5344CB8AC3E}">
        <p14:creationId xmlns:p14="http://schemas.microsoft.com/office/powerpoint/2010/main" val="2702447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4125 2.22222E-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0.06667 " pathEditMode="relative" rAng="0" ptsTypes="AA">
                                      <p:cBhvr>
                                        <p:cTn id="3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33333E-6 L -2.77778E-7 0.06667 " pathEditMode="relative" rAng="0" ptsTypes="AA">
                                      <p:cBhvr>
                                        <p:cTn id="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6667 L 0 0.26667 " pathEditMode="relative" rAng="0" ptsTypes="AA">
                                      <p:cBhvr>
                                        <p:cTn id="3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6667 L -2.77778E-7 0.12 " pathEditMode="relative" rAng="0" ptsTypes="AA">
                                      <p:cBhvr>
                                        <p:cTn id="3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11" grpId="0"/>
      <p:bldP spid="12" grpId="0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These are happening "at the same time"!!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think what really hangs people up on this "it returns different values in each process" thing is that </a:t>
            </a:r>
            <a:r>
              <a:rPr lang="en-US" i="1" dirty="0"/>
              <a:t>these processes are running in parallel</a:t>
            </a:r>
          </a:p>
          <a:p>
            <a:r>
              <a:rPr lang="en-US" dirty="0"/>
              <a:t>BOTH the parent AND the child will start running the SAME code, starting on the line after the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only difference is what the return value was.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6902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772400" cy="495300"/>
          </a:xfrm>
        </p:spPr>
        <p:txBody>
          <a:bodyPr/>
          <a:lstStyle/>
          <a:p>
            <a:r>
              <a:rPr lang="en-US" dirty="0"/>
              <a:t>WHAT IF YOU CALLED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fork()</a:t>
            </a:r>
            <a:r>
              <a:rPr lang="en-US" dirty="0"/>
              <a:t> IN A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95301"/>
            <a:ext cx="6096000" cy="4609837"/>
          </a:xfrm>
        </p:spPr>
        <p:txBody>
          <a:bodyPr/>
          <a:lstStyle/>
          <a:p>
            <a:r>
              <a:rPr lang="en-US" sz="4800" b="1" i="1" u="sng" dirty="0"/>
              <a:t>DON’T,</a:t>
            </a:r>
          </a:p>
          <a:p>
            <a:r>
              <a:rPr lang="en-US" dirty="0"/>
              <a:t>lol</a:t>
            </a:r>
          </a:p>
          <a:p>
            <a:r>
              <a:rPr lang="en-US" dirty="0"/>
              <a:t>this is a </a:t>
            </a:r>
            <a:r>
              <a:rPr lang="en-US" b="1" dirty="0" err="1"/>
              <a:t>forkbomb</a:t>
            </a:r>
            <a:r>
              <a:rPr lang="en-US" dirty="0"/>
              <a:t> – so many processes spawn that the computer </a:t>
            </a:r>
            <a:r>
              <a:rPr lang="en-US" b="1" dirty="0"/>
              <a:t>grinds to a halt</a:t>
            </a:r>
          </a:p>
          <a:p>
            <a:r>
              <a:rPr lang="en-US" dirty="0"/>
              <a:t>it’s </a:t>
            </a:r>
            <a:r>
              <a:rPr lang="en-US" i="1" dirty="0"/>
              <a:t>usually </a:t>
            </a:r>
            <a:r>
              <a:rPr lang="en-US" dirty="0"/>
              <a:t>accidental, but can be used as a form of </a:t>
            </a:r>
            <a:r>
              <a:rPr lang="en-US" dirty="0" err="1"/>
              <a:t>DoS</a:t>
            </a:r>
            <a:r>
              <a:rPr lang="en-US" dirty="0"/>
              <a:t> (denial-of-service) attack</a:t>
            </a:r>
          </a:p>
          <a:p>
            <a:r>
              <a:rPr lang="en-US" dirty="0"/>
              <a:t>if you </a:t>
            </a:r>
            <a:r>
              <a:rPr lang="en-US" dirty="0" err="1"/>
              <a:t>forkbomb</a:t>
            </a:r>
            <a:r>
              <a:rPr lang="en-US" dirty="0"/>
              <a:t> </a:t>
            </a:r>
            <a:r>
              <a:rPr lang="en-US" dirty="0" err="1"/>
              <a:t>thoth</a:t>
            </a:r>
            <a:r>
              <a:rPr lang="en-US" dirty="0"/>
              <a:t>, BAD</a:t>
            </a:r>
          </a:p>
          <a:p>
            <a:pPr lvl="1"/>
            <a:r>
              <a:rPr lang="en-US" dirty="0"/>
              <a:t>WE have to clean it up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CS449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B95B-556F-44BD-91A5-D80C1B9E2BB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71500"/>
            <a:ext cx="2446895" cy="30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0084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theme/theme1.xml><?xml version="1.0" encoding="utf-8"?>
<a:theme xmlns:a="http://schemas.openxmlformats.org/drawingml/2006/main" name="1_02 - C - Basics">
  <a:themeElements>
    <a:clrScheme name="Custom 2">
      <a:dk1>
        <a:srgbClr val="000000"/>
      </a:dk1>
      <a:lt1>
        <a:srgbClr val="FFFFFF"/>
      </a:lt1>
      <a:dk2>
        <a:srgbClr val="3B481E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WP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des_fall_2017" id="{93D034CE-FEB5-4D4D-96F7-6B7F8A5EB99A}" vid="{194AE869-5029-ED49-81EA-C574BDDBE6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02 - C - Basics</Template>
  <TotalTime>15623</TotalTime>
  <Words>2260</Words>
  <Application>Microsoft Macintosh PowerPoint</Application>
  <PresentationFormat>On-screen Show (16:10)</PresentationFormat>
  <Paragraphs>311</Paragraphs>
  <Slides>25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Consolas</vt:lpstr>
      <vt:lpstr>Courier New</vt:lpstr>
      <vt:lpstr>Segoe UI</vt:lpstr>
      <vt:lpstr>Segoe WP Semibold</vt:lpstr>
      <vt:lpstr>Trebuchet MS</vt:lpstr>
      <vt:lpstr>Wingdings</vt:lpstr>
      <vt:lpstr>1_02 - C - Basics</vt:lpstr>
      <vt:lpstr>OS – Processes and Signals</vt:lpstr>
      <vt:lpstr>Class announcements</vt:lpstr>
      <vt:lpstr>POSIX Process Creation</vt:lpstr>
      <vt:lpstr>Mitosis (animated)</vt:lpstr>
      <vt:lpstr>The process tree</vt:lpstr>
      <vt:lpstr>Process identifiers (pids)</vt:lpstr>
      <vt:lpstr>fork() is weird. (animated)</vt:lpstr>
      <vt:lpstr>These are happening "at the same time"!!</vt:lpstr>
      <vt:lpstr>WHAT IF YOU CALLED fork() IN A LOOP</vt:lpstr>
      <vt:lpstr>Changing identities (animated)</vt:lpstr>
      <vt:lpstr>Error Handling in C</vt:lpstr>
      <vt:lpstr>What does it meeeeeean</vt:lpstr>
      <vt:lpstr>In-band signaling</vt:lpstr>
      <vt:lpstr>“You mean we have to do that on every call?”</vt:lpstr>
      <vt:lpstr>POSIX Process Destruction</vt:lpstr>
      <vt:lpstr>Apoptosis, necrosis, and lysis</vt:lpstr>
      <vt:lpstr>Exit status</vt:lpstr>
      <vt:lpstr>What happens after a child process is spawned</vt:lpstr>
      <vt:lpstr>If the child terminates before the parent…</vt:lpstr>
      <vt:lpstr>POSIX Signals</vt:lpstr>
      <vt:lpstr>Polling vs. Asynchronous</vt:lpstr>
      <vt:lpstr>What’s a signal? (animated)</vt:lpstr>
      <vt:lpstr>Good signals to know</vt:lpstr>
      <vt:lpstr>Handling signals</vt:lpstr>
      <vt:lpstr>Sending your own signals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- Basics</dc:title>
  <dc:creator>me</dc:creator>
  <cp:lastModifiedBy>Billingsley, Jarrett F</cp:lastModifiedBy>
  <cp:revision>376</cp:revision>
  <dcterms:created xsi:type="dcterms:W3CDTF">2017-01-24T02:14:22Z</dcterms:created>
  <dcterms:modified xsi:type="dcterms:W3CDTF">2025-10-28T19:44:41Z</dcterms:modified>
</cp:coreProperties>
</file>